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handoutMasterIdLst>
    <p:handoutMasterId r:id="rId24"/>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71" r:id="rId14"/>
    <p:sldId id="269" r:id="rId15"/>
    <p:sldId id="276" r:id="rId16"/>
    <p:sldId id="277" r:id="rId17"/>
    <p:sldId id="275" r:id="rId18"/>
    <p:sldId id="274" r:id="rId19"/>
    <p:sldId id="270" r:id="rId20"/>
    <p:sldId id="272" r:id="rId21"/>
    <p:sldId id="27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2" d="100"/>
          <a:sy n="82" d="100"/>
        </p:scale>
        <p:origin x="720" y="62"/>
      </p:cViewPr>
      <p:guideLst/>
    </p:cSldViewPr>
  </p:slideViewPr>
  <p:notesTextViewPr>
    <p:cViewPr>
      <p:scale>
        <a:sx n="1" d="1"/>
        <a:sy n="1" d="1"/>
      </p:scale>
      <p:origin x="0" y="0"/>
    </p:cViewPr>
  </p:notesTextViewPr>
  <p:notesViewPr>
    <p:cSldViewPr snapToGrid="0">
      <p:cViewPr varScale="1">
        <p:scale>
          <a:sx n="63" d="100"/>
          <a:sy n="63" d="100"/>
        </p:scale>
        <p:origin x="2275"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DA68375F-2131-2B58-39C1-EC06E97DFAD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E268B3C1-E5A4-FE5C-49BD-9E13869AD3E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3A74C02-3784-4EED-BBCD-CBDDFAA215AB}" type="datetimeFigureOut">
              <a:rPr lang="cs-CZ" smtClean="0"/>
              <a:t>17. 10. 2025</a:t>
            </a:fld>
            <a:endParaRPr lang="cs-CZ"/>
          </a:p>
        </p:txBody>
      </p:sp>
      <p:sp>
        <p:nvSpPr>
          <p:cNvPr id="4" name="Zástupný symbol pro zápatí 3">
            <a:extLst>
              <a:ext uri="{FF2B5EF4-FFF2-40B4-BE49-F238E27FC236}">
                <a16:creationId xmlns:a16="http://schemas.microsoft.com/office/drawing/2014/main" id="{89436949-9C0B-FCD7-7D37-CC31FD660D1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3C16FF71-9A00-D048-283C-184EF840BF7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9F53A4E-E67C-4EB0-A91F-9D1385A5ACF4}" type="slidenum">
              <a:rPr lang="cs-CZ" smtClean="0"/>
              <a:t>‹#›</a:t>
            </a:fld>
            <a:endParaRPr lang="cs-CZ"/>
          </a:p>
        </p:txBody>
      </p:sp>
    </p:spTree>
    <p:extLst>
      <p:ext uri="{BB962C8B-B14F-4D97-AF65-F5344CB8AC3E}">
        <p14:creationId xmlns:p14="http://schemas.microsoft.com/office/powerpoint/2010/main" val="1952722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D8BD4E-8CE8-43A3-A13A-A0E6307B50B6}" type="datetimeFigureOut">
              <a:rPr lang="cs-CZ" smtClean="0"/>
              <a:t>17. 10. 2025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B686D6-4A02-43C0-B5CD-AF07F5A76298}" type="slidenum">
              <a:rPr lang="cs-CZ" smtClean="0"/>
              <a:t>‹#›</a:t>
            </a:fld>
            <a:endParaRPr lang="cs-CZ"/>
          </a:p>
        </p:txBody>
      </p:sp>
    </p:spTree>
    <p:extLst>
      <p:ext uri="{BB962C8B-B14F-4D97-AF65-F5344CB8AC3E}">
        <p14:creationId xmlns:p14="http://schemas.microsoft.com/office/powerpoint/2010/main" val="3289499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cs-CZ"/>
              <a:t>Kliknutím lze upravit styl.</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Date Placeholder 2"/>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cs-CZ"/>
              <a:t>Kliknutím lze upravit styl.</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cs-CZ"/>
              <a:t>Kliknutím lze upravit styl.</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cs-CZ"/>
              <a:t>Kliknutím lze upravit styl.</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cs-CZ"/>
              <a:t>Kliknutím lze upravit styl.</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cs-CZ"/>
              <a:t>Po kliknutí můžete upravovat styly textu v předloze.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cs-CZ"/>
              <a:t>Kliknutím lze upravit styl.</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cs-CZ"/>
              <a:t>Po kliknutí můžete upravovat styly textu v předloze.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nchor="ct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cs-CZ"/>
              <a:t>Kliknutím lze upravit styl.</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cs-CZ"/>
              <a:t>Kliknutím lze upravit styl.</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cs-CZ"/>
              <a:t>Kliknutím lze upravit styl.</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10/17/2025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dh.cz/images/Dokumenty/novelizace-stanov/Stanovy_SH_CMS_schvalena_verze_12.4.2025.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5CC589-362B-87CA-D206-A449F4EF9230}"/>
              </a:ext>
            </a:extLst>
          </p:cNvPr>
          <p:cNvSpPr>
            <a:spLocks noGrp="1"/>
          </p:cNvSpPr>
          <p:nvPr>
            <p:ph type="ctrTitle"/>
          </p:nvPr>
        </p:nvSpPr>
        <p:spPr>
          <a:xfrm>
            <a:off x="684211" y="398834"/>
            <a:ext cx="10444231" cy="4737370"/>
          </a:xfrm>
        </p:spPr>
        <p:txBody>
          <a:bodyPr>
            <a:normAutofit/>
          </a:bodyPr>
          <a:lstStyle/>
          <a:p>
            <a:pPr algn="ctr"/>
            <a:r>
              <a:rPr lang="cs-CZ" sz="5400" dirty="0">
                <a:solidFill>
                  <a:schemeClr val="bg1"/>
                </a:solidFill>
                <a:hlinkClick r:id="rId2">
                  <a:extLst>
                    <a:ext uri="{A12FA001-AC4F-418D-AE19-62706E023703}">
                      <ahyp:hlinkClr xmlns:ahyp="http://schemas.microsoft.com/office/drawing/2018/hyperlinkcolor" val="tx"/>
                    </a:ext>
                  </a:extLst>
                </a:hlinkClick>
              </a:rPr>
              <a:t>Novelizované Stanovy     SH ČMS schválené Shromážděním starostů OSH dne 12.4.2025 (účinné od 1.12.2025)</a:t>
            </a:r>
            <a:endParaRPr lang="cs-CZ" sz="5400" dirty="0">
              <a:solidFill>
                <a:schemeClr val="bg1"/>
              </a:solidFill>
            </a:endParaRPr>
          </a:p>
        </p:txBody>
      </p:sp>
      <p:sp>
        <p:nvSpPr>
          <p:cNvPr id="3" name="Podnadpis 2">
            <a:extLst>
              <a:ext uri="{FF2B5EF4-FFF2-40B4-BE49-F238E27FC236}">
                <a16:creationId xmlns:a16="http://schemas.microsoft.com/office/drawing/2014/main" id="{070E1F00-2A90-0F63-E5C8-B219918D2D92}"/>
              </a:ext>
            </a:extLst>
          </p:cNvPr>
          <p:cNvSpPr>
            <a:spLocks noGrp="1"/>
          </p:cNvSpPr>
          <p:nvPr>
            <p:ph type="subTitle" idx="1"/>
          </p:nvPr>
        </p:nvSpPr>
        <p:spPr>
          <a:xfrm>
            <a:off x="509114" y="6021422"/>
            <a:ext cx="6400800" cy="606357"/>
          </a:xfrm>
        </p:spPr>
        <p:txBody>
          <a:bodyPr>
            <a:normAutofit/>
          </a:bodyPr>
          <a:lstStyle/>
          <a:p>
            <a:r>
              <a:rPr lang="cs-CZ" sz="3200" dirty="0">
                <a:solidFill>
                  <a:schemeClr val="bg1"/>
                </a:solidFill>
              </a:rPr>
              <a:t>Autor: Ing. Bc. Helena </a:t>
            </a:r>
            <a:r>
              <a:rPr lang="cs-CZ" sz="3200" dirty="0" err="1">
                <a:solidFill>
                  <a:schemeClr val="bg1"/>
                </a:solidFill>
              </a:rPr>
              <a:t>Kotrcová</a:t>
            </a:r>
            <a:endParaRPr lang="cs-CZ" sz="3200" dirty="0">
              <a:solidFill>
                <a:schemeClr val="bg1"/>
              </a:solidFill>
            </a:endParaRPr>
          </a:p>
        </p:txBody>
      </p:sp>
    </p:spTree>
    <p:extLst>
      <p:ext uri="{BB962C8B-B14F-4D97-AF65-F5344CB8AC3E}">
        <p14:creationId xmlns:p14="http://schemas.microsoft.com/office/powerpoint/2010/main" val="3760595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956F5FF5-8DD4-BE26-3F71-89B9A6684580}"/>
              </a:ext>
            </a:extLst>
          </p:cNvPr>
          <p:cNvSpPr>
            <a:spLocks noGrp="1"/>
          </p:cNvSpPr>
          <p:nvPr>
            <p:ph idx="1"/>
          </p:nvPr>
        </p:nvSpPr>
        <p:spPr>
          <a:xfrm>
            <a:off x="684211" y="685800"/>
            <a:ext cx="10780201" cy="5656006"/>
          </a:xfrm>
        </p:spPr>
        <p:txBody>
          <a:bodyPr>
            <a:normAutofit/>
          </a:bodyPr>
          <a:lstStyle/>
          <a:p>
            <a:pPr>
              <a:buClr>
                <a:schemeClr val="bg1"/>
              </a:buClr>
              <a:buFont typeface="Wingdings" panose="05000000000000000000" pitchFamily="2" charset="2"/>
              <a:buChar char="§"/>
            </a:pPr>
            <a:r>
              <a:rPr lang="cs-CZ" sz="2400" dirty="0">
                <a:solidFill>
                  <a:schemeClr val="bg1"/>
                </a:solidFill>
              </a:rPr>
              <a:t>u Krajského shromáždění představitelů není možné zvolit sílu hlasu, hlasuje se</a:t>
            </a:r>
          </a:p>
          <a:p>
            <a:pPr>
              <a:buClr>
                <a:schemeClr val="bg1"/>
              </a:buClr>
              <a:buFont typeface="Wingdings" panose="05000000000000000000" pitchFamily="2" charset="2"/>
              <a:buChar char="§"/>
            </a:pPr>
            <a:r>
              <a:rPr lang="cs-CZ" sz="2400" dirty="0">
                <a:solidFill>
                  <a:schemeClr val="bg1"/>
                </a:solidFill>
              </a:rPr>
              <a:t>JEDEN PŘEDSTAVITEL = JEDEN HLAS</a:t>
            </a:r>
          </a:p>
          <a:p>
            <a:pPr>
              <a:buClr>
                <a:schemeClr val="bg1"/>
              </a:buClr>
              <a:buFont typeface="Wingdings" panose="05000000000000000000" pitchFamily="2" charset="2"/>
              <a:buChar char="§"/>
            </a:pPr>
            <a:r>
              <a:rPr lang="cs-CZ" sz="2400" dirty="0">
                <a:solidFill>
                  <a:schemeClr val="bg1"/>
                </a:solidFill>
              </a:rPr>
              <a:t>volí člena ÚKRR</a:t>
            </a:r>
          </a:p>
          <a:p>
            <a:pPr>
              <a:buClr>
                <a:schemeClr val="bg1"/>
              </a:buClr>
              <a:buFont typeface="Wingdings" panose="05000000000000000000" pitchFamily="2" charset="2"/>
              <a:buChar char="§"/>
            </a:pPr>
            <a:r>
              <a:rPr lang="cs-CZ" sz="2400" dirty="0">
                <a:solidFill>
                  <a:schemeClr val="bg1"/>
                </a:solidFill>
              </a:rPr>
              <a:t>po Krajském shromáždění představitelů starosta KSH, jmenuje 1. náměstka (toto může proběhnout již na shromáždění, nebo do 14 dní po shromáždění – lhůtu bude obsahovat Organizační řád)</a:t>
            </a:r>
          </a:p>
          <a:p>
            <a:pPr>
              <a:buClr>
                <a:schemeClr val="bg1"/>
              </a:buClr>
              <a:buFont typeface="Wingdings" panose="05000000000000000000" pitchFamily="2" charset="2"/>
              <a:buChar char="§"/>
            </a:pPr>
            <a:r>
              <a:rPr lang="cs-CZ" sz="2400" dirty="0">
                <a:solidFill>
                  <a:schemeClr val="bg1"/>
                </a:solidFill>
              </a:rPr>
              <a:t>starosta KSH rozhoduje, zda on nebo jeho 1. náměstek bude členem VV SH ČMS – toto rozhodnutí musí oznámit nejpozději v průběhu sjezdu, pracovní skupina doporučuje složení VV SH ČMS vzít na vědomí v rámci usnesení sjezdu</a:t>
            </a:r>
          </a:p>
          <a:p>
            <a:pPr>
              <a:buClr>
                <a:schemeClr val="bg1"/>
              </a:buClr>
              <a:buFont typeface="Wingdings" panose="05000000000000000000" pitchFamily="2" charset="2"/>
              <a:buChar char="§"/>
            </a:pPr>
            <a:r>
              <a:rPr lang="cs-CZ" sz="2400" dirty="0">
                <a:solidFill>
                  <a:schemeClr val="bg1"/>
                </a:solidFill>
              </a:rPr>
              <a:t>nevyjmenovávám taxativně, uvádím pouze to, s čím by mohl být problém, nebo co by mohlo být opomenuto</a:t>
            </a:r>
          </a:p>
        </p:txBody>
      </p:sp>
    </p:spTree>
    <p:extLst>
      <p:ext uri="{BB962C8B-B14F-4D97-AF65-F5344CB8AC3E}">
        <p14:creationId xmlns:p14="http://schemas.microsoft.com/office/powerpoint/2010/main" val="1719938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59D841B-8301-04A4-D96B-D73B52082DC7}"/>
              </a:ext>
            </a:extLst>
          </p:cNvPr>
          <p:cNvSpPr>
            <a:spLocks noGrp="1"/>
          </p:cNvSpPr>
          <p:nvPr>
            <p:ph type="title"/>
          </p:nvPr>
        </p:nvSpPr>
        <p:spPr>
          <a:xfrm>
            <a:off x="972080" y="33165"/>
            <a:ext cx="10465569" cy="822087"/>
          </a:xfrm>
        </p:spPr>
        <p:txBody>
          <a:bodyPr/>
          <a:lstStyle/>
          <a:p>
            <a:r>
              <a:rPr lang="cs-CZ" b="1" dirty="0">
                <a:solidFill>
                  <a:schemeClr val="bg1"/>
                </a:solidFill>
              </a:rPr>
              <a:t>OSH – Okresní shromáždění představitelů</a:t>
            </a:r>
          </a:p>
        </p:txBody>
      </p:sp>
      <p:sp>
        <p:nvSpPr>
          <p:cNvPr id="5" name="Zástupný text 4">
            <a:extLst>
              <a:ext uri="{FF2B5EF4-FFF2-40B4-BE49-F238E27FC236}">
                <a16:creationId xmlns:a16="http://schemas.microsoft.com/office/drawing/2014/main" id="{D9486A23-8C4A-4E50-AA4D-CD460DF9B495}"/>
              </a:ext>
            </a:extLst>
          </p:cNvPr>
          <p:cNvSpPr>
            <a:spLocks noGrp="1"/>
          </p:cNvSpPr>
          <p:nvPr>
            <p:ph type="body" idx="1"/>
          </p:nvPr>
        </p:nvSpPr>
        <p:spPr>
          <a:xfrm>
            <a:off x="928159" y="981305"/>
            <a:ext cx="4649787" cy="576262"/>
          </a:xfrm>
        </p:spPr>
        <p:txBody>
          <a:bodyPr/>
          <a:lstStyle/>
          <a:p>
            <a:pPr algn="ctr"/>
            <a:r>
              <a:rPr lang="cs-CZ" b="1" dirty="0">
                <a:solidFill>
                  <a:srgbClr val="FF0000"/>
                </a:solidFill>
              </a:rPr>
              <a:t>PŮVODNÍ STAV</a:t>
            </a:r>
          </a:p>
        </p:txBody>
      </p:sp>
      <p:sp>
        <p:nvSpPr>
          <p:cNvPr id="6" name="Zástupný obsah 5">
            <a:extLst>
              <a:ext uri="{FF2B5EF4-FFF2-40B4-BE49-F238E27FC236}">
                <a16:creationId xmlns:a16="http://schemas.microsoft.com/office/drawing/2014/main" id="{C75F4087-5629-02A3-B2CC-51EC5E7AC80B}"/>
              </a:ext>
            </a:extLst>
          </p:cNvPr>
          <p:cNvSpPr>
            <a:spLocks noGrp="1"/>
          </p:cNvSpPr>
          <p:nvPr>
            <p:ph sz="half" idx="2"/>
          </p:nvPr>
        </p:nvSpPr>
        <p:spPr>
          <a:xfrm>
            <a:off x="684212" y="1799302"/>
            <a:ext cx="4937655" cy="4306529"/>
          </a:xfrm>
        </p:spPr>
        <p:txBody>
          <a:bodyPr>
            <a:normAutofit lnSpcReduction="10000"/>
          </a:bodyPr>
          <a:lstStyle/>
          <a:p>
            <a:pPr>
              <a:buClr>
                <a:schemeClr val="bg1"/>
              </a:buClr>
              <a:buFont typeface="Wingdings" panose="05000000000000000000" pitchFamily="2" charset="2"/>
              <a:buChar char="§"/>
            </a:pPr>
            <a:r>
              <a:rPr lang="cs-CZ" sz="2400" dirty="0">
                <a:solidFill>
                  <a:schemeClr val="bg1"/>
                </a:solidFill>
              </a:rPr>
              <a:t>delegáti na Shromáždění delegátů SDH byli voleni Valnou hromadou</a:t>
            </a:r>
          </a:p>
          <a:p>
            <a:pPr>
              <a:buClr>
                <a:schemeClr val="bg1"/>
              </a:buClr>
              <a:buFont typeface="Wingdings" panose="05000000000000000000" pitchFamily="2" charset="2"/>
              <a:buChar char="§"/>
            </a:pPr>
            <a:r>
              <a:rPr lang="cs-CZ" sz="2400" dirty="0">
                <a:solidFill>
                  <a:schemeClr val="bg1"/>
                </a:solidFill>
              </a:rPr>
              <a:t>představitelé na Shromáždění představitelů SDH byli voleni - Výborem SDH čl. 77 odst. 1 starých stanov (Výbor projednává a rozhoduje všechny závažné záležitosti sboru, pokud nejsou vyhrazeny nebo si je nevyhradí Valná hromada)</a:t>
            </a:r>
          </a:p>
        </p:txBody>
      </p:sp>
      <p:sp>
        <p:nvSpPr>
          <p:cNvPr id="7" name="Zástupný text 6">
            <a:extLst>
              <a:ext uri="{FF2B5EF4-FFF2-40B4-BE49-F238E27FC236}">
                <a16:creationId xmlns:a16="http://schemas.microsoft.com/office/drawing/2014/main" id="{1F915CE5-A309-C66C-8CA1-6DD3EC88043D}"/>
              </a:ext>
            </a:extLst>
          </p:cNvPr>
          <p:cNvSpPr>
            <a:spLocks noGrp="1"/>
          </p:cNvSpPr>
          <p:nvPr>
            <p:ph type="body" sz="quarter" idx="3"/>
          </p:nvPr>
        </p:nvSpPr>
        <p:spPr>
          <a:xfrm>
            <a:off x="6079066" y="981305"/>
            <a:ext cx="4665134" cy="576262"/>
          </a:xfrm>
        </p:spPr>
        <p:txBody>
          <a:bodyPr/>
          <a:lstStyle/>
          <a:p>
            <a:pPr algn="ctr"/>
            <a:r>
              <a:rPr lang="cs-CZ" b="1" dirty="0">
                <a:solidFill>
                  <a:srgbClr val="00B0F0"/>
                </a:solidFill>
              </a:rPr>
              <a:t>NOVÝ STAV</a:t>
            </a:r>
          </a:p>
        </p:txBody>
      </p:sp>
      <p:sp>
        <p:nvSpPr>
          <p:cNvPr id="8" name="Zástupný obsah 7">
            <a:extLst>
              <a:ext uri="{FF2B5EF4-FFF2-40B4-BE49-F238E27FC236}">
                <a16:creationId xmlns:a16="http://schemas.microsoft.com/office/drawing/2014/main" id="{C2825EB6-7C96-3C43-BBA1-8BFB78AE5861}"/>
              </a:ext>
            </a:extLst>
          </p:cNvPr>
          <p:cNvSpPr>
            <a:spLocks noGrp="1"/>
          </p:cNvSpPr>
          <p:nvPr>
            <p:ph sz="quarter" idx="4"/>
          </p:nvPr>
        </p:nvSpPr>
        <p:spPr>
          <a:xfrm>
            <a:off x="6079066" y="1799302"/>
            <a:ext cx="4929188" cy="3188795"/>
          </a:xfrm>
        </p:spPr>
        <p:txBody>
          <a:bodyPr>
            <a:normAutofit lnSpcReduction="10000"/>
          </a:bodyPr>
          <a:lstStyle/>
          <a:p>
            <a:r>
              <a:rPr lang="cs-CZ" sz="2400" dirty="0">
                <a:solidFill>
                  <a:schemeClr val="bg1"/>
                </a:solidFill>
              </a:rPr>
              <a:t>představitelé za jednotlivá SDH jsou </a:t>
            </a:r>
            <a:r>
              <a:rPr lang="cs-CZ" sz="2400" b="1" dirty="0">
                <a:solidFill>
                  <a:srgbClr val="00B0F0"/>
                </a:solidFill>
              </a:rPr>
              <a:t>starostou SDH POVĚŘENÍ</a:t>
            </a:r>
            <a:r>
              <a:rPr lang="cs-CZ" sz="2400" dirty="0">
                <a:solidFill>
                  <a:srgbClr val="00B0F0"/>
                </a:solidFill>
              </a:rPr>
              <a:t> </a:t>
            </a:r>
            <a:r>
              <a:rPr lang="cs-CZ" sz="2400" dirty="0">
                <a:solidFill>
                  <a:schemeClr val="bg1"/>
                </a:solidFill>
              </a:rPr>
              <a:t>členové SDH</a:t>
            </a:r>
          </a:p>
        </p:txBody>
      </p:sp>
    </p:spTree>
    <p:extLst>
      <p:ext uri="{BB962C8B-B14F-4D97-AF65-F5344CB8AC3E}">
        <p14:creationId xmlns:p14="http://schemas.microsoft.com/office/powerpoint/2010/main" val="29595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B02F34E1-0225-697B-22D6-72476874B319}"/>
              </a:ext>
            </a:extLst>
          </p:cNvPr>
          <p:cNvSpPr>
            <a:spLocks noGrp="1"/>
          </p:cNvSpPr>
          <p:nvPr>
            <p:ph idx="1"/>
          </p:nvPr>
        </p:nvSpPr>
        <p:spPr>
          <a:xfrm>
            <a:off x="723541" y="206477"/>
            <a:ext cx="10583556" cy="6651523"/>
          </a:xfrm>
        </p:spPr>
        <p:txBody>
          <a:bodyPr>
            <a:normAutofit fontScale="92500" lnSpcReduction="10000"/>
          </a:bodyPr>
          <a:lstStyle/>
          <a:p>
            <a:pPr>
              <a:buClr>
                <a:schemeClr val="bg1"/>
              </a:buClr>
              <a:buFont typeface="Wingdings" panose="05000000000000000000" pitchFamily="2" charset="2"/>
              <a:buChar char="§"/>
            </a:pPr>
            <a:r>
              <a:rPr lang="cs-CZ" sz="2800" dirty="0">
                <a:solidFill>
                  <a:schemeClr val="bg1"/>
                </a:solidFill>
              </a:rPr>
              <a:t>volí delegáty a náhradníky za příslušné OSH na sjezd SH ČMS, zde ZDŮRAZŇUJI DŮLEŽITOST VOLBY NÁHRADNÍKŮ - pokud nebudou zvoleni a bude jich potřeba, musí OSH svolat pro volbu náhradníků znovu Okresní shromáždění představitelů</a:t>
            </a:r>
          </a:p>
          <a:p>
            <a:pPr>
              <a:buClr>
                <a:schemeClr val="bg1"/>
              </a:buClr>
              <a:buFont typeface="Wingdings" panose="05000000000000000000" pitchFamily="2" charset="2"/>
              <a:buChar char="§"/>
            </a:pPr>
            <a:r>
              <a:rPr lang="cs-CZ" sz="2800" dirty="0">
                <a:solidFill>
                  <a:schemeClr val="bg1"/>
                </a:solidFill>
              </a:rPr>
              <a:t>volí člena KKRR</a:t>
            </a:r>
          </a:p>
          <a:p>
            <a:pPr>
              <a:buClr>
                <a:schemeClr val="bg1"/>
              </a:buClr>
              <a:buFont typeface="Wingdings" panose="05000000000000000000" pitchFamily="2" charset="2"/>
              <a:buChar char="§"/>
            </a:pPr>
            <a:r>
              <a:rPr lang="cs-CZ" sz="2800" dirty="0">
                <a:solidFill>
                  <a:schemeClr val="bg1"/>
                </a:solidFill>
              </a:rPr>
              <a:t>po Okresním shromáždění představitelů starosta OSH, jmenuje 1. náměstka (toto může proběhnout již na shromáždění, nebo do 14 dní po shromáždění – lhůtu bude obsahovat Organizační řád)</a:t>
            </a:r>
          </a:p>
          <a:p>
            <a:pPr>
              <a:buClr>
                <a:schemeClr val="bg1"/>
              </a:buClr>
              <a:buFont typeface="Wingdings" panose="05000000000000000000" pitchFamily="2" charset="2"/>
              <a:buChar char="§"/>
            </a:pPr>
            <a:r>
              <a:rPr lang="cs-CZ" sz="2800" dirty="0">
                <a:solidFill>
                  <a:schemeClr val="bg1"/>
                </a:solidFill>
              </a:rPr>
              <a:t>Starosta OSH rozhoduje, zda on nebo jeho 1. náměstek bude členem VV KSH – toto rozhodnutí musí oznámit nejpozději v průběhu Krajského shromáždění představitelů, pracovní skupina doporučuje složení VV KSH vzít na vědomí v rámci usnesení Krajského shromáždění představitelů</a:t>
            </a:r>
          </a:p>
          <a:p>
            <a:pPr>
              <a:buClr>
                <a:schemeClr val="bg1"/>
              </a:buClr>
              <a:buFont typeface="Wingdings" panose="05000000000000000000" pitchFamily="2" charset="2"/>
              <a:buChar char="§"/>
            </a:pPr>
            <a:r>
              <a:rPr lang="cs-CZ" sz="2800" dirty="0">
                <a:solidFill>
                  <a:schemeClr val="bg1"/>
                </a:solidFill>
              </a:rPr>
              <a:t>nevyjmenovávám taxativně, uvádím pouze to, s čím by mohl být problém, nebo co by mohlo být opomenuto</a:t>
            </a:r>
          </a:p>
        </p:txBody>
      </p:sp>
    </p:spTree>
    <p:extLst>
      <p:ext uri="{BB962C8B-B14F-4D97-AF65-F5344CB8AC3E}">
        <p14:creationId xmlns:p14="http://schemas.microsoft.com/office/powerpoint/2010/main" val="2482362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AE8CA94-8D7C-477B-BAC2-BD693D186E43}"/>
            </a:ext>
          </a:extLst>
        </p:cNvPr>
        <p:cNvGrpSpPr/>
        <p:nvPr/>
      </p:nvGrpSpPr>
      <p:grpSpPr>
        <a:xfrm>
          <a:off x="0" y="0"/>
          <a:ext cx="0" cy="0"/>
          <a:chOff x="0" y="0"/>
          <a:chExt cx="0" cy="0"/>
        </a:xfrm>
      </p:grpSpPr>
      <p:pic>
        <p:nvPicPr>
          <p:cNvPr id="9" name="Picture 2" descr="Pracovní příležitosti :: Jkforward">
            <a:extLst>
              <a:ext uri="{FF2B5EF4-FFF2-40B4-BE49-F238E27FC236}">
                <a16:creationId xmlns:a16="http://schemas.microsoft.com/office/drawing/2014/main" id="{4EECFC50-BAD8-883F-6B19-5E36BF2889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0197" y="3190239"/>
            <a:ext cx="3007643" cy="1729395"/>
          </a:xfrm>
          <a:prstGeom prst="rect">
            <a:avLst/>
          </a:prstGeom>
          <a:noFill/>
          <a:extLst>
            <a:ext uri="{909E8E84-426E-40DD-AFC4-6F175D3DCCD1}">
              <a14:hiddenFill xmlns:a14="http://schemas.microsoft.com/office/drawing/2010/main">
                <a:solidFill>
                  <a:srgbClr val="FFFFFF"/>
                </a:solidFill>
              </a14:hiddenFill>
            </a:ext>
          </a:extLst>
        </p:spPr>
      </p:pic>
      <p:sp>
        <p:nvSpPr>
          <p:cNvPr id="4" name="Nadpis 3">
            <a:extLst>
              <a:ext uri="{FF2B5EF4-FFF2-40B4-BE49-F238E27FC236}">
                <a16:creationId xmlns:a16="http://schemas.microsoft.com/office/drawing/2014/main" id="{F282AF8D-B64E-D113-BAB2-F6195D933C02}"/>
              </a:ext>
            </a:extLst>
          </p:cNvPr>
          <p:cNvSpPr>
            <a:spLocks noGrp="1"/>
          </p:cNvSpPr>
          <p:nvPr>
            <p:ph type="title"/>
          </p:nvPr>
        </p:nvSpPr>
        <p:spPr>
          <a:xfrm>
            <a:off x="972080" y="33165"/>
            <a:ext cx="10465569" cy="822087"/>
          </a:xfrm>
        </p:spPr>
        <p:txBody>
          <a:bodyPr/>
          <a:lstStyle/>
          <a:p>
            <a:pPr algn="ctr"/>
            <a:r>
              <a:rPr lang="cs-CZ" b="1" dirty="0" err="1">
                <a:solidFill>
                  <a:schemeClr val="bg1"/>
                </a:solidFill>
              </a:rPr>
              <a:t>Sdh</a:t>
            </a:r>
            <a:r>
              <a:rPr lang="cs-CZ" b="1" dirty="0">
                <a:solidFill>
                  <a:schemeClr val="bg1"/>
                </a:solidFill>
              </a:rPr>
              <a:t> – změna složení VV SDH</a:t>
            </a:r>
          </a:p>
        </p:txBody>
      </p:sp>
      <p:sp>
        <p:nvSpPr>
          <p:cNvPr id="5" name="Zástupný text 4">
            <a:extLst>
              <a:ext uri="{FF2B5EF4-FFF2-40B4-BE49-F238E27FC236}">
                <a16:creationId xmlns:a16="http://schemas.microsoft.com/office/drawing/2014/main" id="{9724D5A4-37B2-D626-FB42-A287176EC077}"/>
              </a:ext>
            </a:extLst>
          </p:cNvPr>
          <p:cNvSpPr>
            <a:spLocks noGrp="1"/>
          </p:cNvSpPr>
          <p:nvPr>
            <p:ph type="body" idx="1"/>
          </p:nvPr>
        </p:nvSpPr>
        <p:spPr>
          <a:xfrm>
            <a:off x="928159" y="981305"/>
            <a:ext cx="4649787" cy="576262"/>
          </a:xfrm>
        </p:spPr>
        <p:txBody>
          <a:bodyPr/>
          <a:lstStyle/>
          <a:p>
            <a:pPr algn="ctr"/>
            <a:r>
              <a:rPr lang="cs-CZ" b="1" dirty="0">
                <a:solidFill>
                  <a:srgbClr val="FF0000"/>
                </a:solidFill>
              </a:rPr>
              <a:t>PŮVODNÍ STAV</a:t>
            </a:r>
          </a:p>
        </p:txBody>
      </p:sp>
      <p:sp>
        <p:nvSpPr>
          <p:cNvPr id="6" name="Zástupný obsah 5">
            <a:extLst>
              <a:ext uri="{FF2B5EF4-FFF2-40B4-BE49-F238E27FC236}">
                <a16:creationId xmlns:a16="http://schemas.microsoft.com/office/drawing/2014/main" id="{84C43E5F-1705-C45B-8161-1C592412E67E}"/>
              </a:ext>
            </a:extLst>
          </p:cNvPr>
          <p:cNvSpPr>
            <a:spLocks noGrp="1"/>
          </p:cNvSpPr>
          <p:nvPr>
            <p:ph sz="half" idx="2"/>
          </p:nvPr>
        </p:nvSpPr>
        <p:spPr>
          <a:xfrm>
            <a:off x="684212" y="1799302"/>
            <a:ext cx="4937655" cy="4306529"/>
          </a:xfrm>
        </p:spPr>
        <p:txBody>
          <a:bodyPr>
            <a:normAutofit/>
          </a:bodyPr>
          <a:lstStyle/>
          <a:p>
            <a:pPr>
              <a:buClr>
                <a:schemeClr val="bg1"/>
              </a:buClr>
              <a:buFont typeface="Wingdings" panose="05000000000000000000" pitchFamily="2" charset="2"/>
              <a:buChar char="§"/>
            </a:pPr>
            <a:r>
              <a:rPr lang="cs-CZ" dirty="0">
                <a:solidFill>
                  <a:schemeClr val="bg1"/>
                </a:solidFill>
              </a:rPr>
              <a:t>starosta sboru, popř. jeho náměstek nebo náměstkové, velitel sboru, preventista sboru, popř. vedoucí kolektivu mladých hasičů a zájmových kolektivů, další členové v počtu, který stanoví valná hromada, přičemž výbor musí být nejméně tříčlenný.</a:t>
            </a:r>
          </a:p>
        </p:txBody>
      </p:sp>
      <p:sp>
        <p:nvSpPr>
          <p:cNvPr id="7" name="Zástupný text 6">
            <a:extLst>
              <a:ext uri="{FF2B5EF4-FFF2-40B4-BE49-F238E27FC236}">
                <a16:creationId xmlns:a16="http://schemas.microsoft.com/office/drawing/2014/main" id="{30E815D1-9111-CD07-8DE0-A7DE0B9BFB38}"/>
              </a:ext>
            </a:extLst>
          </p:cNvPr>
          <p:cNvSpPr>
            <a:spLocks noGrp="1"/>
          </p:cNvSpPr>
          <p:nvPr>
            <p:ph type="body" sz="quarter" idx="3"/>
          </p:nvPr>
        </p:nvSpPr>
        <p:spPr>
          <a:xfrm>
            <a:off x="6079066" y="981305"/>
            <a:ext cx="4665134" cy="576262"/>
          </a:xfrm>
        </p:spPr>
        <p:txBody>
          <a:bodyPr/>
          <a:lstStyle/>
          <a:p>
            <a:pPr algn="ctr"/>
            <a:r>
              <a:rPr lang="cs-CZ" b="1" dirty="0">
                <a:solidFill>
                  <a:srgbClr val="00B0F0"/>
                </a:solidFill>
              </a:rPr>
              <a:t>NOVÝ STAV</a:t>
            </a:r>
          </a:p>
        </p:txBody>
      </p:sp>
      <p:sp>
        <p:nvSpPr>
          <p:cNvPr id="8" name="Zástupný obsah 7">
            <a:extLst>
              <a:ext uri="{FF2B5EF4-FFF2-40B4-BE49-F238E27FC236}">
                <a16:creationId xmlns:a16="http://schemas.microsoft.com/office/drawing/2014/main" id="{6D7DC5BC-9ECC-0F51-F577-356DDD7D1899}"/>
              </a:ext>
            </a:extLst>
          </p:cNvPr>
          <p:cNvSpPr>
            <a:spLocks noGrp="1"/>
          </p:cNvSpPr>
          <p:nvPr>
            <p:ph sz="quarter" idx="4"/>
          </p:nvPr>
        </p:nvSpPr>
        <p:spPr>
          <a:xfrm>
            <a:off x="6079066" y="1799303"/>
            <a:ext cx="4929188" cy="2429798"/>
          </a:xfrm>
        </p:spPr>
        <p:txBody>
          <a:bodyPr>
            <a:normAutofit/>
          </a:bodyPr>
          <a:lstStyle/>
          <a:p>
            <a:pPr>
              <a:buClr>
                <a:schemeClr val="bg1"/>
              </a:buClr>
              <a:buFont typeface="Wingdings" panose="05000000000000000000" pitchFamily="2" charset="2"/>
              <a:buChar char="§"/>
            </a:pPr>
            <a:r>
              <a:rPr lang="cs-CZ" dirty="0">
                <a:solidFill>
                  <a:schemeClr val="bg1"/>
                </a:solidFill>
              </a:rPr>
              <a:t>starosta SDH, jeho náměstkové, velitel SDH, vedoucí zájmových skupin, pokud v SDH působí, a další členové VV SDH. VV SDH musí být minimálně tříčlenný.</a:t>
            </a:r>
          </a:p>
        </p:txBody>
      </p:sp>
      <p:sp>
        <p:nvSpPr>
          <p:cNvPr id="3" name="TextovéPole 2">
            <a:extLst>
              <a:ext uri="{FF2B5EF4-FFF2-40B4-BE49-F238E27FC236}">
                <a16:creationId xmlns:a16="http://schemas.microsoft.com/office/drawing/2014/main" id="{46189B91-5720-DC4F-1732-67A35406B0B5}"/>
              </a:ext>
            </a:extLst>
          </p:cNvPr>
          <p:cNvSpPr txBox="1"/>
          <p:nvPr/>
        </p:nvSpPr>
        <p:spPr>
          <a:xfrm>
            <a:off x="928159" y="4650541"/>
            <a:ext cx="10955760" cy="1938992"/>
          </a:xfrm>
          <a:prstGeom prst="rect">
            <a:avLst/>
          </a:prstGeom>
          <a:noFill/>
        </p:spPr>
        <p:txBody>
          <a:bodyPr wrap="square">
            <a:spAutoFit/>
          </a:bodyPr>
          <a:lstStyle/>
          <a:p>
            <a:pPr marL="0" indent="0">
              <a:buClr>
                <a:schemeClr val="bg1"/>
              </a:buClr>
              <a:buNone/>
            </a:pPr>
            <a:r>
              <a:rPr lang="cs-CZ" sz="2400" dirty="0">
                <a:solidFill>
                  <a:schemeClr val="bg1"/>
                </a:solidFill>
              </a:rPr>
              <a:t>pokud u SDH působí zájmové skupiny, jejich vedoucí jsou dle stanov členy VV SDH z pozice funkce!!! Vedoucí zájmových skupin volí a odvolává VV SDH (doposud Valná hromada, což bylo nepružné v případě, že se ocitl např. kolektiv mladých hasičů v průběhu roku bez vedoucího)</a:t>
            </a:r>
          </a:p>
        </p:txBody>
      </p:sp>
    </p:spTree>
    <p:extLst>
      <p:ext uri="{BB962C8B-B14F-4D97-AF65-F5344CB8AC3E}">
        <p14:creationId xmlns:p14="http://schemas.microsoft.com/office/powerpoint/2010/main" val="3443234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74440B4-DA4B-8290-6D22-300057EF0F2A}"/>
              </a:ext>
            </a:extLst>
          </p:cNvPr>
          <p:cNvSpPr>
            <a:spLocks noGrp="1"/>
          </p:cNvSpPr>
          <p:nvPr>
            <p:ph idx="1"/>
          </p:nvPr>
        </p:nvSpPr>
        <p:spPr>
          <a:xfrm>
            <a:off x="713708" y="938230"/>
            <a:ext cx="10947349" cy="5134897"/>
          </a:xfrm>
        </p:spPr>
        <p:txBody>
          <a:bodyPr>
            <a:normAutofit lnSpcReduction="10000"/>
          </a:bodyPr>
          <a:lstStyle/>
          <a:p>
            <a:pPr>
              <a:buClr>
                <a:schemeClr val="bg1"/>
              </a:buClr>
              <a:buFont typeface="Wingdings" panose="05000000000000000000" pitchFamily="2" charset="2"/>
              <a:buChar char="§"/>
            </a:pPr>
            <a:r>
              <a:rPr lang="cs-CZ" sz="3200" b="1" dirty="0">
                <a:solidFill>
                  <a:schemeClr val="bg1"/>
                </a:solidFill>
              </a:rPr>
              <a:t>nutnost jmenovat 1. náměstka </a:t>
            </a:r>
            <a:r>
              <a:rPr lang="cs-CZ" sz="3200" dirty="0">
                <a:solidFill>
                  <a:schemeClr val="bg1"/>
                </a:solidFill>
              </a:rPr>
              <a:t>buď na </a:t>
            </a:r>
            <a:r>
              <a:rPr lang="cs-CZ" sz="3200" u="sng" dirty="0">
                <a:solidFill>
                  <a:schemeClr val="bg1"/>
                </a:solidFill>
              </a:rPr>
              <a:t>Valné hromadě</a:t>
            </a:r>
            <a:r>
              <a:rPr lang="cs-CZ" sz="3200" dirty="0">
                <a:solidFill>
                  <a:schemeClr val="bg1"/>
                </a:solidFill>
              </a:rPr>
              <a:t>, nebo </a:t>
            </a:r>
            <a:r>
              <a:rPr lang="cs-CZ" sz="3200" u="sng" dirty="0">
                <a:solidFill>
                  <a:schemeClr val="bg1"/>
                </a:solidFill>
              </a:rPr>
              <a:t>do 14 dní po Valné hromadě </a:t>
            </a:r>
            <a:r>
              <a:rPr lang="cs-CZ" sz="3200" dirty="0">
                <a:solidFill>
                  <a:schemeClr val="bg1"/>
                </a:solidFill>
              </a:rPr>
              <a:t>(řešeno organizačním řádem), Valná hromada může vzít na vědomí, ale dle stanov musí vzít na vědomí VV SDH </a:t>
            </a:r>
            <a:br>
              <a:rPr lang="cs-CZ" sz="3200" dirty="0">
                <a:solidFill>
                  <a:schemeClr val="bg1"/>
                </a:solidFill>
              </a:rPr>
            </a:br>
            <a:r>
              <a:rPr lang="cs-CZ" sz="3200" b="1" dirty="0">
                <a:solidFill>
                  <a:srgbClr val="FF0000"/>
                </a:solidFill>
              </a:rPr>
              <a:t>V případě nejmenování 1. náměstka nebude proveden zápis do Spolkového rejstříku, OSH vrátí podklady k zápisu SDH – statutární orgán tvoří starosta a jeho 1. náměstek na všech stupních </a:t>
            </a:r>
          </a:p>
          <a:p>
            <a:pPr>
              <a:buClr>
                <a:schemeClr val="bg1"/>
              </a:buClr>
              <a:buFont typeface="Wingdings" panose="05000000000000000000" pitchFamily="2" charset="2"/>
              <a:buChar char="§"/>
            </a:pPr>
            <a:r>
              <a:rPr lang="cs-CZ" sz="3200" dirty="0">
                <a:solidFill>
                  <a:schemeClr val="bg1"/>
                </a:solidFill>
              </a:rPr>
              <a:t>Valná hromada volí a odvolává zástupce SDH do Valných hromad okrsků (obou typů)</a:t>
            </a:r>
          </a:p>
        </p:txBody>
      </p:sp>
      <p:sp>
        <p:nvSpPr>
          <p:cNvPr id="4" name="TextovéPole 3">
            <a:extLst>
              <a:ext uri="{FF2B5EF4-FFF2-40B4-BE49-F238E27FC236}">
                <a16:creationId xmlns:a16="http://schemas.microsoft.com/office/drawing/2014/main" id="{E12CBA84-953D-60E9-E9E5-5DB5DDD2FE8E}"/>
              </a:ext>
            </a:extLst>
          </p:cNvPr>
          <p:cNvSpPr txBox="1"/>
          <p:nvPr/>
        </p:nvSpPr>
        <p:spPr>
          <a:xfrm>
            <a:off x="2748280" y="280133"/>
            <a:ext cx="6106160" cy="830997"/>
          </a:xfrm>
          <a:prstGeom prst="rect">
            <a:avLst/>
          </a:prstGeom>
          <a:noFill/>
        </p:spPr>
        <p:txBody>
          <a:bodyPr wrap="square">
            <a:spAutoFit/>
          </a:bodyPr>
          <a:lstStyle/>
          <a:p>
            <a:pPr algn="ctr"/>
            <a:r>
              <a:rPr lang="cs-CZ" sz="4800" b="1" dirty="0">
                <a:solidFill>
                  <a:schemeClr val="bg1"/>
                </a:solidFill>
              </a:rPr>
              <a:t>SDH</a:t>
            </a:r>
            <a:endParaRPr lang="cs-CZ" sz="4800" dirty="0"/>
          </a:p>
        </p:txBody>
      </p:sp>
    </p:spTree>
    <p:extLst>
      <p:ext uri="{BB962C8B-B14F-4D97-AF65-F5344CB8AC3E}">
        <p14:creationId xmlns:p14="http://schemas.microsoft.com/office/powerpoint/2010/main" val="1319933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74440B4-DA4B-8290-6D22-300057EF0F2A}"/>
              </a:ext>
            </a:extLst>
          </p:cNvPr>
          <p:cNvSpPr>
            <a:spLocks noGrp="1"/>
          </p:cNvSpPr>
          <p:nvPr>
            <p:ph idx="1"/>
          </p:nvPr>
        </p:nvSpPr>
        <p:spPr>
          <a:xfrm>
            <a:off x="713708" y="975552"/>
            <a:ext cx="10947349" cy="5134897"/>
          </a:xfrm>
        </p:spPr>
        <p:txBody>
          <a:bodyPr>
            <a:normAutofit/>
          </a:bodyPr>
          <a:lstStyle/>
          <a:p>
            <a:pPr>
              <a:buClr>
                <a:schemeClr val="bg1"/>
              </a:buClr>
              <a:buFont typeface="Wingdings" panose="05000000000000000000" pitchFamily="2" charset="2"/>
              <a:buChar char="§"/>
            </a:pPr>
            <a:r>
              <a:rPr lang="cs-CZ" sz="3200" dirty="0">
                <a:solidFill>
                  <a:schemeClr val="bg1"/>
                </a:solidFill>
              </a:rPr>
              <a:t>nejen pro založení SDH, ale i pro jeho fungování je potřeba minimálně 5 členů – čl. 47, odst. 4 nových stanov </a:t>
            </a:r>
          </a:p>
          <a:p>
            <a:pPr>
              <a:buClr>
                <a:schemeClr val="bg1"/>
              </a:buClr>
              <a:buFont typeface="Wingdings" panose="05000000000000000000" pitchFamily="2" charset="2"/>
              <a:buChar char="§"/>
            </a:pPr>
            <a:r>
              <a:rPr lang="cs-CZ" sz="3200" dirty="0">
                <a:solidFill>
                  <a:schemeClr val="bg1"/>
                </a:solidFill>
              </a:rPr>
              <a:t>osobní účast v orgánech – člen orgánu je oprávněn a zároveň povinen osobně se účastnit jednání a rozhodování s výjimkou jednání Shromáždění starostů OSH a KSH – čl. 7, odst. 2 nových stanov </a:t>
            </a:r>
          </a:p>
          <a:p>
            <a:pPr marL="0" indent="0" algn="ctr">
              <a:buClr>
                <a:schemeClr val="bg1"/>
              </a:buClr>
              <a:buNone/>
            </a:pPr>
            <a:r>
              <a:rPr lang="cs-CZ" sz="3200" b="1" dirty="0">
                <a:solidFill>
                  <a:srgbClr val="FF0000"/>
                </a:solidFill>
              </a:rPr>
              <a:t>Není možná účast na Valné hromadě SDH </a:t>
            </a:r>
            <a:br>
              <a:rPr lang="cs-CZ" sz="3200" b="1" dirty="0">
                <a:solidFill>
                  <a:srgbClr val="FF0000"/>
                </a:solidFill>
              </a:rPr>
            </a:br>
            <a:r>
              <a:rPr lang="cs-CZ" sz="3200" b="1" dirty="0">
                <a:solidFill>
                  <a:srgbClr val="FF0000"/>
                </a:solidFill>
              </a:rPr>
              <a:t>na základě plné moci!</a:t>
            </a:r>
          </a:p>
        </p:txBody>
      </p:sp>
      <p:sp>
        <p:nvSpPr>
          <p:cNvPr id="4" name="TextovéPole 3">
            <a:extLst>
              <a:ext uri="{FF2B5EF4-FFF2-40B4-BE49-F238E27FC236}">
                <a16:creationId xmlns:a16="http://schemas.microsoft.com/office/drawing/2014/main" id="{E12CBA84-953D-60E9-E9E5-5DB5DDD2FE8E}"/>
              </a:ext>
            </a:extLst>
          </p:cNvPr>
          <p:cNvSpPr txBox="1"/>
          <p:nvPr/>
        </p:nvSpPr>
        <p:spPr>
          <a:xfrm>
            <a:off x="2748280" y="280133"/>
            <a:ext cx="6106160" cy="830997"/>
          </a:xfrm>
          <a:prstGeom prst="rect">
            <a:avLst/>
          </a:prstGeom>
          <a:noFill/>
        </p:spPr>
        <p:txBody>
          <a:bodyPr wrap="square">
            <a:spAutoFit/>
          </a:bodyPr>
          <a:lstStyle/>
          <a:p>
            <a:pPr algn="ctr"/>
            <a:r>
              <a:rPr lang="cs-CZ" sz="4800" b="1" dirty="0">
                <a:solidFill>
                  <a:schemeClr val="bg1"/>
                </a:solidFill>
              </a:rPr>
              <a:t>SDH</a:t>
            </a:r>
            <a:endParaRPr lang="cs-CZ" sz="4800" dirty="0"/>
          </a:p>
        </p:txBody>
      </p:sp>
    </p:spTree>
    <p:extLst>
      <p:ext uri="{BB962C8B-B14F-4D97-AF65-F5344CB8AC3E}">
        <p14:creationId xmlns:p14="http://schemas.microsoft.com/office/powerpoint/2010/main" val="475107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74440B4-DA4B-8290-6D22-300057EF0F2A}"/>
              </a:ext>
            </a:extLst>
          </p:cNvPr>
          <p:cNvSpPr>
            <a:spLocks noGrp="1"/>
          </p:cNvSpPr>
          <p:nvPr>
            <p:ph idx="1"/>
          </p:nvPr>
        </p:nvSpPr>
        <p:spPr>
          <a:xfrm>
            <a:off x="713708" y="975552"/>
            <a:ext cx="10947349" cy="5134897"/>
          </a:xfrm>
        </p:spPr>
        <p:txBody>
          <a:bodyPr>
            <a:normAutofit/>
          </a:bodyPr>
          <a:lstStyle/>
          <a:p>
            <a:pPr>
              <a:buClr>
                <a:schemeClr val="bg1"/>
              </a:buClr>
              <a:buFont typeface="Wingdings" panose="05000000000000000000" pitchFamily="2" charset="2"/>
              <a:buChar char="§"/>
            </a:pPr>
            <a:r>
              <a:rPr lang="cs-CZ" sz="3200" dirty="0">
                <a:solidFill>
                  <a:schemeClr val="bg1"/>
                </a:solidFill>
              </a:rPr>
              <a:t>Každý člen orgánu má pouze jeden hlas bez ohledu na to, z kolika pozic je v orgánu přítomen, tím není dotčena síla hlasu. Toto se netýká hlasování na Shromáždění starostů OSH a KSH – čl. 9, odst. 5 nových stanov </a:t>
            </a:r>
          </a:p>
          <a:p>
            <a:pPr>
              <a:buClr>
                <a:schemeClr val="bg1"/>
              </a:buClr>
              <a:buFont typeface="Wingdings" panose="05000000000000000000" pitchFamily="2" charset="2"/>
              <a:buChar char="§"/>
            </a:pPr>
            <a:r>
              <a:rPr lang="cs-CZ" sz="3200" dirty="0">
                <a:solidFill>
                  <a:schemeClr val="bg1"/>
                </a:solidFill>
              </a:rPr>
              <a:t>např. Starosta SDH může být ve VV SDH zároveň z pozice Vedoucího kolektivu mladých hasičů a zároveň z pozice Vedoucího sportovního oddílu </a:t>
            </a:r>
            <a:br>
              <a:rPr lang="cs-CZ" sz="3200" dirty="0">
                <a:solidFill>
                  <a:schemeClr val="bg1"/>
                </a:solidFill>
              </a:rPr>
            </a:br>
            <a:r>
              <a:rPr lang="cs-CZ" sz="4000" b="1" dirty="0">
                <a:solidFill>
                  <a:srgbClr val="0070C0"/>
                </a:solidFill>
              </a:rPr>
              <a:t>= 1 hlas</a:t>
            </a:r>
            <a:endParaRPr lang="cs-CZ" sz="3200" b="1" dirty="0">
              <a:solidFill>
                <a:srgbClr val="0070C0"/>
              </a:solidFill>
            </a:endParaRPr>
          </a:p>
        </p:txBody>
      </p:sp>
      <p:sp>
        <p:nvSpPr>
          <p:cNvPr id="4" name="TextovéPole 3">
            <a:extLst>
              <a:ext uri="{FF2B5EF4-FFF2-40B4-BE49-F238E27FC236}">
                <a16:creationId xmlns:a16="http://schemas.microsoft.com/office/drawing/2014/main" id="{E12CBA84-953D-60E9-E9E5-5DB5DDD2FE8E}"/>
              </a:ext>
            </a:extLst>
          </p:cNvPr>
          <p:cNvSpPr txBox="1"/>
          <p:nvPr/>
        </p:nvSpPr>
        <p:spPr>
          <a:xfrm>
            <a:off x="2748280" y="280133"/>
            <a:ext cx="6106160" cy="830997"/>
          </a:xfrm>
          <a:prstGeom prst="rect">
            <a:avLst/>
          </a:prstGeom>
          <a:noFill/>
        </p:spPr>
        <p:txBody>
          <a:bodyPr wrap="square">
            <a:spAutoFit/>
          </a:bodyPr>
          <a:lstStyle/>
          <a:p>
            <a:pPr algn="ctr"/>
            <a:r>
              <a:rPr lang="cs-CZ" sz="4800" b="1" dirty="0">
                <a:solidFill>
                  <a:schemeClr val="bg1"/>
                </a:solidFill>
              </a:rPr>
              <a:t>SDH</a:t>
            </a:r>
            <a:endParaRPr lang="cs-CZ" sz="4800" dirty="0"/>
          </a:p>
        </p:txBody>
      </p:sp>
    </p:spTree>
    <p:extLst>
      <p:ext uri="{BB962C8B-B14F-4D97-AF65-F5344CB8AC3E}">
        <p14:creationId xmlns:p14="http://schemas.microsoft.com/office/powerpoint/2010/main" val="2997408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30279AB-502D-49BA-1376-AEEEE1E64B8C}"/>
              </a:ext>
            </a:extLst>
          </p:cNvPr>
          <p:cNvSpPr>
            <a:spLocks noGrp="1"/>
          </p:cNvSpPr>
          <p:nvPr>
            <p:ph idx="1"/>
          </p:nvPr>
        </p:nvSpPr>
        <p:spPr>
          <a:xfrm>
            <a:off x="528320" y="685800"/>
            <a:ext cx="11318240" cy="6050280"/>
          </a:xfrm>
        </p:spPr>
        <p:txBody>
          <a:bodyPr>
            <a:normAutofit fontScale="92500" lnSpcReduction="10000"/>
          </a:bodyPr>
          <a:lstStyle/>
          <a:p>
            <a:pPr algn="ctr"/>
            <a:r>
              <a:rPr lang="cs-CZ" sz="4800" b="1" dirty="0">
                <a:solidFill>
                  <a:schemeClr val="bg1"/>
                </a:solidFill>
              </a:rPr>
              <a:t>KONTROLNÍ ORGÁNY</a:t>
            </a:r>
          </a:p>
          <a:p>
            <a:r>
              <a:rPr lang="cs-CZ" sz="3200" dirty="0">
                <a:solidFill>
                  <a:schemeClr val="bg1"/>
                </a:solidFill>
              </a:rPr>
              <a:t> </a:t>
            </a:r>
          </a:p>
          <a:p>
            <a:pPr>
              <a:buClr>
                <a:schemeClr val="bg1"/>
              </a:buClr>
              <a:buFont typeface="Wingdings" panose="05000000000000000000" pitchFamily="2" charset="2"/>
              <a:buChar char="§"/>
            </a:pPr>
            <a:r>
              <a:rPr lang="cs-CZ" sz="3200" dirty="0">
                <a:solidFill>
                  <a:schemeClr val="bg1"/>
                </a:solidFill>
              </a:rPr>
              <a:t>K zajištění objektivní nezávislé kontroly vytváří SH ČMS na všech vertikálních stupních kontrolní orgány.</a:t>
            </a:r>
          </a:p>
          <a:p>
            <a:pPr>
              <a:buClr>
                <a:schemeClr val="bg1"/>
              </a:buClr>
              <a:buFont typeface="Wingdings" panose="05000000000000000000" pitchFamily="2" charset="2"/>
              <a:buChar char="§"/>
            </a:pPr>
            <a:r>
              <a:rPr lang="cs-CZ" sz="3200" dirty="0">
                <a:solidFill>
                  <a:schemeClr val="bg1"/>
                </a:solidFill>
              </a:rPr>
              <a:t> Členství v kontrolním orgánu je neslučitelné s členstvím ve statutárním nebo výkonném orgánu na jakémkoliv stupni a s členstvím ve statutárním orgánu ÚHŠ, CHH, SUZ a zapsaného ústavu zřízeného SH ČMS. </a:t>
            </a:r>
          </a:p>
          <a:p>
            <a:pPr>
              <a:buClr>
                <a:schemeClr val="bg1"/>
              </a:buClr>
              <a:buFont typeface="Wingdings" panose="05000000000000000000" pitchFamily="2" charset="2"/>
              <a:buChar char="§"/>
            </a:pPr>
            <a:r>
              <a:rPr lang="cs-CZ" sz="3200" dirty="0">
                <a:solidFill>
                  <a:schemeClr val="bg1"/>
                </a:solidFill>
              </a:rPr>
              <a:t>Členství v kontrolních orgánech je neslučitelné s pozicí osoby zpracovávající účetnictví stejného nebo nižšího stupně.  – čl. 14 odst. 1</a:t>
            </a:r>
          </a:p>
          <a:p>
            <a:pPr marL="0" indent="0">
              <a:buClr>
                <a:schemeClr val="bg1"/>
              </a:buClr>
              <a:buNone/>
            </a:pPr>
            <a:endParaRPr lang="cs-CZ" sz="3200" dirty="0">
              <a:solidFill>
                <a:schemeClr val="bg1"/>
              </a:solidFill>
            </a:endParaRPr>
          </a:p>
          <a:p>
            <a:endParaRPr lang="cs-CZ" sz="3200" dirty="0">
              <a:solidFill>
                <a:schemeClr val="bg1"/>
              </a:solidFill>
            </a:endParaRPr>
          </a:p>
        </p:txBody>
      </p:sp>
    </p:spTree>
    <p:extLst>
      <p:ext uri="{BB962C8B-B14F-4D97-AF65-F5344CB8AC3E}">
        <p14:creationId xmlns:p14="http://schemas.microsoft.com/office/powerpoint/2010/main" val="1938353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4AB025-F4F6-6678-1D00-09F85C154E40}"/>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BFB92828-3D9F-EF9A-85F7-3A0DE69FEB14}"/>
              </a:ext>
            </a:extLst>
          </p:cNvPr>
          <p:cNvSpPr>
            <a:spLocks noGrp="1"/>
          </p:cNvSpPr>
          <p:nvPr>
            <p:ph idx="1"/>
          </p:nvPr>
        </p:nvSpPr>
        <p:spPr>
          <a:xfrm>
            <a:off x="147484" y="285135"/>
            <a:ext cx="11661058" cy="6204155"/>
          </a:xfrm>
        </p:spPr>
        <p:txBody>
          <a:bodyPr>
            <a:normAutofit/>
          </a:bodyPr>
          <a:lstStyle/>
          <a:p>
            <a:pPr marL="0" indent="0" algn="ctr">
              <a:buNone/>
            </a:pPr>
            <a:r>
              <a:rPr lang="cs-CZ" sz="3200" b="1" dirty="0">
                <a:solidFill>
                  <a:schemeClr val="bg1"/>
                </a:solidFill>
              </a:rPr>
              <a:t>ROZDĚLENÁ ÚČINNOST STANOV PRO JEDNOTLIVÉ ČÁSTI</a:t>
            </a:r>
          </a:p>
          <a:p>
            <a:pPr>
              <a:buClr>
                <a:schemeClr val="bg1"/>
              </a:buClr>
              <a:buFont typeface="Wingdings" panose="05000000000000000000" pitchFamily="2" charset="2"/>
              <a:buChar char="§"/>
            </a:pPr>
            <a:r>
              <a:rPr lang="cs-CZ" sz="3200" dirty="0">
                <a:solidFill>
                  <a:schemeClr val="bg1"/>
                </a:solidFill>
              </a:rPr>
              <a:t>účinnost je rozdělena pro jednotlivé části stanov podle termínu stanovených na konání jednání rozhodovacích orgánů jednotlivých stupňů</a:t>
            </a:r>
          </a:p>
          <a:p>
            <a:pPr lvl="1">
              <a:buClr>
                <a:schemeClr val="bg1"/>
              </a:buClr>
              <a:buFont typeface="Wingdings" panose="05000000000000000000" pitchFamily="2" charset="2"/>
              <a:buChar char="§"/>
            </a:pPr>
            <a:r>
              <a:rPr lang="cs-CZ" sz="3000" dirty="0">
                <a:solidFill>
                  <a:schemeClr val="bg1"/>
                </a:solidFill>
              </a:rPr>
              <a:t>ústřední – část pátá čl. 62 odst. 3 písm. d)</a:t>
            </a:r>
          </a:p>
          <a:p>
            <a:pPr lvl="1">
              <a:buClr>
                <a:schemeClr val="bg1"/>
              </a:buClr>
              <a:buFont typeface="Wingdings" panose="05000000000000000000" pitchFamily="2" charset="2"/>
              <a:buChar char="§"/>
            </a:pPr>
            <a:r>
              <a:rPr lang="cs-CZ" sz="3000" dirty="0">
                <a:solidFill>
                  <a:schemeClr val="bg1"/>
                </a:solidFill>
              </a:rPr>
              <a:t>krajský - část šestá čl. 62 odst. 3 písm. c)</a:t>
            </a:r>
          </a:p>
          <a:p>
            <a:pPr lvl="1">
              <a:buClr>
                <a:schemeClr val="bg1"/>
              </a:buClr>
              <a:buFont typeface="Wingdings" panose="05000000000000000000" pitchFamily="2" charset="2"/>
              <a:buChar char="§"/>
            </a:pPr>
            <a:r>
              <a:rPr lang="cs-CZ" sz="3000" dirty="0">
                <a:solidFill>
                  <a:schemeClr val="bg1"/>
                </a:solidFill>
              </a:rPr>
              <a:t>okresní - část sedmá čl. 62 odst. 3 písm. b)</a:t>
            </a:r>
          </a:p>
          <a:p>
            <a:pPr lvl="1">
              <a:buClr>
                <a:schemeClr val="bg1"/>
              </a:buClr>
              <a:buFont typeface="Wingdings" panose="05000000000000000000" pitchFamily="2" charset="2"/>
              <a:buChar char="§"/>
            </a:pPr>
            <a:r>
              <a:rPr lang="cs-CZ" sz="3000" dirty="0">
                <a:solidFill>
                  <a:schemeClr val="bg1"/>
                </a:solidFill>
              </a:rPr>
              <a:t>okrsková s </a:t>
            </a:r>
            <a:r>
              <a:rPr lang="cs-CZ" sz="3000" dirty="0" err="1">
                <a:solidFill>
                  <a:schemeClr val="bg1"/>
                </a:solidFill>
              </a:rPr>
              <a:t>p.o</a:t>
            </a:r>
            <a:r>
              <a:rPr lang="cs-CZ" sz="3000" dirty="0">
                <a:solidFill>
                  <a:schemeClr val="bg1"/>
                </a:solidFill>
              </a:rPr>
              <a:t>. - část osmá čl. 62 odst. 3 písm. a)</a:t>
            </a:r>
          </a:p>
          <a:p>
            <a:pPr>
              <a:buClr>
                <a:schemeClr val="bg1"/>
              </a:buClr>
              <a:buFont typeface="Wingdings" panose="05000000000000000000" pitchFamily="2" charset="2"/>
              <a:buChar char="§"/>
            </a:pPr>
            <a:r>
              <a:rPr lang="cs-CZ" sz="3200" dirty="0">
                <a:solidFill>
                  <a:schemeClr val="bg1"/>
                </a:solidFill>
              </a:rPr>
              <a:t>všechny ostatní části - čl. 62 odst. 3 písm. e) stanovuje účinnost dnem </a:t>
            </a:r>
            <a:r>
              <a:rPr lang="cs-CZ" sz="3200" b="1" dirty="0">
                <a:solidFill>
                  <a:schemeClr val="bg1"/>
                </a:solidFill>
              </a:rPr>
              <a:t>01.12.2025</a:t>
            </a:r>
          </a:p>
        </p:txBody>
      </p:sp>
    </p:spTree>
    <p:extLst>
      <p:ext uri="{BB962C8B-B14F-4D97-AF65-F5344CB8AC3E}">
        <p14:creationId xmlns:p14="http://schemas.microsoft.com/office/powerpoint/2010/main" val="3340981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DC6F9652-FFD1-B806-A1EB-4128C44B304F}"/>
              </a:ext>
            </a:extLst>
          </p:cNvPr>
          <p:cNvSpPr>
            <a:spLocks noGrp="1"/>
          </p:cNvSpPr>
          <p:nvPr>
            <p:ph idx="1"/>
          </p:nvPr>
        </p:nvSpPr>
        <p:spPr>
          <a:xfrm>
            <a:off x="684211" y="685800"/>
            <a:ext cx="10622885" cy="5036574"/>
          </a:xfrm>
        </p:spPr>
        <p:txBody>
          <a:bodyPr>
            <a:normAutofit/>
          </a:bodyPr>
          <a:lstStyle/>
          <a:p>
            <a:pPr marL="0" indent="0" algn="ctr">
              <a:buNone/>
            </a:pPr>
            <a:r>
              <a:rPr lang="cs-CZ" sz="5400" b="1" dirty="0">
                <a:solidFill>
                  <a:schemeClr val="bg1"/>
                </a:solidFill>
              </a:rPr>
              <a:t>CO TO ZNAMENÁ?</a:t>
            </a:r>
          </a:p>
          <a:p>
            <a:pPr marL="0" indent="0" algn="ctr">
              <a:buNone/>
            </a:pPr>
            <a:r>
              <a:rPr lang="cs-CZ" sz="4000" dirty="0">
                <a:solidFill>
                  <a:schemeClr val="bg1"/>
                </a:solidFill>
              </a:rPr>
              <a:t>Valné hromady na stupni sborovém se mohou konat nejdříve</a:t>
            </a:r>
          </a:p>
          <a:p>
            <a:pPr marL="0" indent="0" algn="ctr">
              <a:buNone/>
            </a:pPr>
            <a:r>
              <a:rPr lang="cs-CZ" sz="6000" b="1" u="sng" dirty="0">
                <a:solidFill>
                  <a:srgbClr val="002060"/>
                </a:solidFill>
              </a:rPr>
              <a:t>01.12.2025</a:t>
            </a:r>
          </a:p>
        </p:txBody>
      </p:sp>
      <p:pic>
        <p:nvPicPr>
          <p:cNvPr id="5122" name="Picture 2" descr="Representación de la ilustración del reloj con personaje de dibujos  animados de negocios | Foto Premium">
            <a:extLst>
              <a:ext uri="{FF2B5EF4-FFF2-40B4-BE49-F238E27FC236}">
                <a16:creationId xmlns:a16="http://schemas.microsoft.com/office/drawing/2014/main" id="{B29B5E5A-913F-C661-5F72-BBF82311FF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71" y="3794521"/>
            <a:ext cx="3895725" cy="2924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6616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2370DC-EA63-4909-0220-BD9561D5AB06}"/>
            </a:ext>
          </a:extLst>
        </p:cNvPr>
        <p:cNvGrpSpPr/>
        <p:nvPr/>
      </p:nvGrpSpPr>
      <p:grpSpPr>
        <a:xfrm>
          <a:off x="0" y="0"/>
          <a:ext cx="0" cy="0"/>
          <a:chOff x="0" y="0"/>
          <a:chExt cx="0" cy="0"/>
        </a:xfrm>
      </p:grpSpPr>
      <p:sp>
        <p:nvSpPr>
          <p:cNvPr id="5" name="Zástupný obsah 4">
            <a:extLst>
              <a:ext uri="{FF2B5EF4-FFF2-40B4-BE49-F238E27FC236}">
                <a16:creationId xmlns:a16="http://schemas.microsoft.com/office/drawing/2014/main" id="{0D48E077-7731-9310-6F82-1D13CAEED3FA}"/>
              </a:ext>
            </a:extLst>
          </p:cNvPr>
          <p:cNvSpPr>
            <a:spLocks noGrp="1"/>
          </p:cNvSpPr>
          <p:nvPr>
            <p:ph sz="half" idx="1"/>
          </p:nvPr>
        </p:nvSpPr>
        <p:spPr>
          <a:xfrm>
            <a:off x="592828" y="233516"/>
            <a:ext cx="11006344" cy="6390968"/>
          </a:xfrm>
        </p:spPr>
        <p:txBody>
          <a:bodyPr>
            <a:normAutofit/>
          </a:bodyPr>
          <a:lstStyle/>
          <a:p>
            <a:pPr marL="0" indent="0" algn="ctr">
              <a:buNone/>
            </a:pPr>
            <a:r>
              <a:rPr lang="cs-CZ" sz="4800" b="1" dirty="0">
                <a:solidFill>
                  <a:schemeClr val="bg1"/>
                </a:solidFill>
              </a:rPr>
              <a:t>OBSAH</a:t>
            </a:r>
            <a:endParaRPr lang="cs-CZ" sz="3200" b="1" dirty="0">
              <a:solidFill>
                <a:schemeClr val="bg1"/>
              </a:solidFill>
            </a:endParaRPr>
          </a:p>
          <a:p>
            <a:pPr>
              <a:buClr>
                <a:schemeClr val="bg1"/>
              </a:buClr>
              <a:buFont typeface="Wingdings" panose="05000000000000000000" pitchFamily="2" charset="2"/>
              <a:buChar char="§"/>
            </a:pPr>
            <a:r>
              <a:rPr lang="cs-CZ" sz="3200" dirty="0">
                <a:solidFill>
                  <a:schemeClr val="bg1"/>
                </a:solidFill>
              </a:rPr>
              <a:t>do stanov byl umístěn OBSAH</a:t>
            </a:r>
          </a:p>
          <a:p>
            <a:pPr>
              <a:buClr>
                <a:schemeClr val="bg1"/>
              </a:buClr>
              <a:buFont typeface="Wingdings" panose="05000000000000000000" pitchFamily="2" charset="2"/>
              <a:buChar char="§"/>
            </a:pPr>
            <a:r>
              <a:rPr lang="cs-CZ" sz="3200" dirty="0">
                <a:solidFill>
                  <a:schemeClr val="bg1"/>
                </a:solidFill>
              </a:rPr>
              <a:t>na stránkách dh.cz jsou umístěny stanovy v aktuálním znění a všem okresům a krajům bylo aktuální znění rozesláno</a:t>
            </a:r>
          </a:p>
          <a:p>
            <a:pPr>
              <a:buClr>
                <a:schemeClr val="bg1"/>
              </a:buClr>
              <a:buFont typeface="Wingdings" panose="05000000000000000000" pitchFamily="2" charset="2"/>
              <a:buChar char="§"/>
            </a:pPr>
            <a:r>
              <a:rPr lang="cs-CZ" sz="3200" dirty="0">
                <a:solidFill>
                  <a:schemeClr val="bg1"/>
                </a:solidFill>
              </a:rPr>
              <a:t>stanovy umožňují proklikem z obsahu se dostat přímo do konkrétního ustanovení stanov, už žádné listování</a:t>
            </a:r>
          </a:p>
        </p:txBody>
      </p:sp>
    </p:spTree>
    <p:extLst>
      <p:ext uri="{BB962C8B-B14F-4D97-AF65-F5344CB8AC3E}">
        <p14:creationId xmlns:p14="http://schemas.microsoft.com/office/powerpoint/2010/main" val="1963973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17C50EE-D806-FB4D-60B6-B29EAAC9E538}"/>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5172FA8F-A67B-6373-941B-3834E2D78324}"/>
              </a:ext>
            </a:extLst>
          </p:cNvPr>
          <p:cNvSpPr>
            <a:spLocks noGrp="1"/>
          </p:cNvSpPr>
          <p:nvPr>
            <p:ph idx="1"/>
          </p:nvPr>
        </p:nvSpPr>
        <p:spPr>
          <a:xfrm>
            <a:off x="684211" y="685800"/>
            <a:ext cx="11094833" cy="5508523"/>
          </a:xfrm>
        </p:spPr>
        <p:txBody>
          <a:bodyPr>
            <a:normAutofit/>
          </a:bodyPr>
          <a:lstStyle/>
          <a:p>
            <a:pPr>
              <a:buClr>
                <a:schemeClr val="bg1"/>
              </a:buClr>
              <a:buFont typeface="Wingdings" panose="05000000000000000000" pitchFamily="2" charset="2"/>
              <a:buChar char="§"/>
            </a:pPr>
            <a:r>
              <a:rPr lang="cs-CZ" sz="3600" dirty="0">
                <a:solidFill>
                  <a:schemeClr val="bg1"/>
                </a:solidFill>
              </a:rPr>
              <a:t>s konáním Valných hromad jsou spojeny materiály pro tyto Valné hromady a já proto následně předám slovo Pepovi </a:t>
            </a:r>
            <a:r>
              <a:rPr lang="cs-CZ" sz="3600" dirty="0" err="1">
                <a:solidFill>
                  <a:schemeClr val="bg1"/>
                </a:solidFill>
              </a:rPr>
              <a:t>Orgoníkovi</a:t>
            </a:r>
            <a:endParaRPr lang="cs-CZ" sz="3600" dirty="0">
              <a:solidFill>
                <a:schemeClr val="bg1"/>
              </a:solidFill>
            </a:endParaRPr>
          </a:p>
          <a:p>
            <a:pPr>
              <a:buClr>
                <a:schemeClr val="bg1"/>
              </a:buClr>
              <a:buFont typeface="Wingdings" panose="05000000000000000000" pitchFamily="2" charset="2"/>
              <a:buChar char="§"/>
            </a:pPr>
            <a:r>
              <a:rPr lang="cs-CZ" sz="3600" dirty="0">
                <a:solidFill>
                  <a:schemeClr val="bg1"/>
                </a:solidFill>
              </a:rPr>
              <a:t>pokud máte ke stanovám nějaké dotazy, budu Vám k dispozici o přestávce</a:t>
            </a:r>
          </a:p>
        </p:txBody>
      </p:sp>
    </p:spTree>
    <p:extLst>
      <p:ext uri="{BB962C8B-B14F-4D97-AF65-F5344CB8AC3E}">
        <p14:creationId xmlns:p14="http://schemas.microsoft.com/office/powerpoint/2010/main" val="315567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0FFD977-4A1B-598E-8B5D-5A11CAFF4515}"/>
            </a:ext>
          </a:extLst>
        </p:cNvPr>
        <p:cNvGrpSpPr/>
        <p:nvPr/>
      </p:nvGrpSpPr>
      <p:grpSpPr>
        <a:xfrm>
          <a:off x="0" y="0"/>
          <a:ext cx="0" cy="0"/>
          <a:chOff x="0" y="0"/>
          <a:chExt cx="0" cy="0"/>
        </a:xfrm>
      </p:grpSpPr>
      <p:pic>
        <p:nvPicPr>
          <p:cNvPr id="6146" name="Picture 2" descr="24 件の「presentation」のアイデアを今すぐ保存 | 棒人間、白人、世界平和 など">
            <a:extLst>
              <a:ext uri="{FF2B5EF4-FFF2-40B4-BE49-F238E27FC236}">
                <a16:creationId xmlns:a16="http://schemas.microsoft.com/office/drawing/2014/main" id="{291B52B9-8595-3198-E4AB-978F6D3556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5082" y="353962"/>
            <a:ext cx="5610225"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Nadpis 1">
            <a:extLst>
              <a:ext uri="{FF2B5EF4-FFF2-40B4-BE49-F238E27FC236}">
                <a16:creationId xmlns:a16="http://schemas.microsoft.com/office/drawing/2014/main" id="{B97427BA-04D0-18CF-9E1F-DA38AC6B54AE}"/>
              </a:ext>
            </a:extLst>
          </p:cNvPr>
          <p:cNvSpPr>
            <a:spLocks noGrp="1"/>
          </p:cNvSpPr>
          <p:nvPr>
            <p:ph type="title"/>
          </p:nvPr>
        </p:nvSpPr>
        <p:spPr>
          <a:xfrm>
            <a:off x="1828800" y="2675466"/>
            <a:ext cx="8534400" cy="1507067"/>
          </a:xfrm>
        </p:spPr>
        <p:txBody>
          <a:bodyPr>
            <a:normAutofit/>
          </a:bodyPr>
          <a:lstStyle/>
          <a:p>
            <a:pPr algn="ctr"/>
            <a:r>
              <a:rPr lang="cs-CZ" sz="6000" b="1" dirty="0">
                <a:solidFill>
                  <a:schemeClr val="bg1"/>
                </a:solidFill>
              </a:rPr>
              <a:t>Děkuji za pozornost</a:t>
            </a:r>
          </a:p>
        </p:txBody>
      </p:sp>
    </p:spTree>
    <p:extLst>
      <p:ext uri="{BB962C8B-B14F-4D97-AF65-F5344CB8AC3E}">
        <p14:creationId xmlns:p14="http://schemas.microsoft.com/office/powerpoint/2010/main" val="685000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7842D7-519A-AAF8-1B58-01427FB4C2A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C92DDA20-8EC6-FC28-B011-A6A6DB8B77A6}"/>
              </a:ext>
            </a:extLst>
          </p:cNvPr>
          <p:cNvSpPr>
            <a:spLocks noGrp="1"/>
          </p:cNvSpPr>
          <p:nvPr>
            <p:ph idx="1"/>
          </p:nvPr>
        </p:nvSpPr>
        <p:spPr>
          <a:xfrm>
            <a:off x="155643" y="-393289"/>
            <a:ext cx="11495583" cy="5889522"/>
          </a:xfrm>
        </p:spPr>
        <p:txBody>
          <a:bodyPr/>
          <a:lstStyle/>
          <a:p>
            <a:pPr marL="0" indent="0" algn="ctr">
              <a:buNone/>
            </a:pPr>
            <a:r>
              <a:rPr lang="cs-CZ" sz="4800" b="1" dirty="0">
                <a:solidFill>
                  <a:schemeClr val="bg1"/>
                </a:solidFill>
              </a:rPr>
              <a:t>NÁZVOSLOVÍ - změny</a:t>
            </a:r>
          </a:p>
          <a:p>
            <a:pPr>
              <a:buClr>
                <a:schemeClr val="bg1"/>
              </a:buClr>
              <a:buFont typeface="Wingdings" panose="05000000000000000000" pitchFamily="2" charset="2"/>
              <a:buChar char="§"/>
            </a:pPr>
            <a:r>
              <a:rPr lang="cs-CZ" sz="3200" dirty="0">
                <a:solidFill>
                  <a:schemeClr val="bg1"/>
                </a:solidFill>
              </a:rPr>
              <a:t>na všech stupních máme VÝKONNÝ VÝBOR (původně v SDH a okrsku pouze VÝBOR)</a:t>
            </a:r>
          </a:p>
          <a:p>
            <a:pPr>
              <a:buClr>
                <a:schemeClr val="bg1"/>
              </a:buClr>
              <a:buFont typeface="Wingdings" panose="05000000000000000000" pitchFamily="2" charset="2"/>
              <a:buChar char="§"/>
            </a:pPr>
            <a:endParaRPr lang="cs-CZ" sz="3200" dirty="0">
              <a:solidFill>
                <a:schemeClr val="bg1"/>
              </a:solidFill>
            </a:endParaRPr>
          </a:p>
          <a:p>
            <a:pPr>
              <a:buClr>
                <a:schemeClr val="bg1"/>
              </a:buClr>
              <a:buFont typeface="Wingdings" panose="05000000000000000000" pitchFamily="2" charset="2"/>
              <a:buChar char="§"/>
            </a:pPr>
            <a:r>
              <a:rPr lang="cs-CZ" sz="3200" dirty="0">
                <a:solidFill>
                  <a:schemeClr val="bg1"/>
                </a:solidFill>
              </a:rPr>
              <a:t>na stupni okresním a krajském došlo ke sloučení dvou rozhodovacích orgánů a v rámci toho k přejmenování</a:t>
            </a:r>
          </a:p>
        </p:txBody>
      </p:sp>
      <p:pic>
        <p:nvPicPr>
          <p:cNvPr id="1026" name="Picture 2" descr="INFORMACE | O nás | Alarmsecurity.cz - Domácí zabezpečovací systémy">
            <a:extLst>
              <a:ext uri="{FF2B5EF4-FFF2-40B4-BE49-F238E27FC236}">
                <a16:creationId xmlns:a16="http://schemas.microsoft.com/office/drawing/2014/main" id="{A7F72DF6-3E44-9CC4-369C-57D76E516C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0039" y="4416357"/>
            <a:ext cx="3168752" cy="2353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6719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C7B0ECE-C510-E449-2405-172C5993EF98}"/>
            </a:ext>
          </a:extLst>
        </p:cNvPr>
        <p:cNvGrpSpPr/>
        <p:nvPr/>
      </p:nvGrpSpPr>
      <p:grpSpPr>
        <a:xfrm>
          <a:off x="0" y="0"/>
          <a:ext cx="0" cy="0"/>
          <a:chOff x="0" y="0"/>
          <a:chExt cx="0" cy="0"/>
        </a:xfrm>
      </p:grpSpPr>
      <p:sp>
        <p:nvSpPr>
          <p:cNvPr id="5" name="Zástupný text 4">
            <a:extLst>
              <a:ext uri="{FF2B5EF4-FFF2-40B4-BE49-F238E27FC236}">
                <a16:creationId xmlns:a16="http://schemas.microsoft.com/office/drawing/2014/main" id="{71863B3B-ECC0-1B45-EE82-E20006BE29AC}"/>
              </a:ext>
            </a:extLst>
          </p:cNvPr>
          <p:cNvSpPr>
            <a:spLocks noGrp="1"/>
          </p:cNvSpPr>
          <p:nvPr>
            <p:ph type="body" idx="1"/>
          </p:nvPr>
        </p:nvSpPr>
        <p:spPr/>
        <p:txBody>
          <a:bodyPr/>
          <a:lstStyle/>
          <a:p>
            <a:pPr algn="ctr"/>
            <a:r>
              <a:rPr lang="cs-CZ" sz="3600" b="1" dirty="0">
                <a:solidFill>
                  <a:srgbClr val="FF0000"/>
                </a:solidFill>
              </a:rPr>
              <a:t>okresní stupeň PŮVODNÍ STAV</a:t>
            </a:r>
          </a:p>
        </p:txBody>
      </p:sp>
      <p:sp>
        <p:nvSpPr>
          <p:cNvPr id="6" name="Zástupný obsah 5">
            <a:extLst>
              <a:ext uri="{FF2B5EF4-FFF2-40B4-BE49-F238E27FC236}">
                <a16:creationId xmlns:a16="http://schemas.microsoft.com/office/drawing/2014/main" id="{C867FD6E-033C-0458-6278-F21F76C2DABE}"/>
              </a:ext>
            </a:extLst>
          </p:cNvPr>
          <p:cNvSpPr>
            <a:spLocks noGrp="1"/>
          </p:cNvSpPr>
          <p:nvPr>
            <p:ph sz="half" idx="2"/>
          </p:nvPr>
        </p:nvSpPr>
        <p:spPr>
          <a:xfrm>
            <a:off x="98323" y="1673889"/>
            <a:ext cx="6253316" cy="3030538"/>
          </a:xfrm>
        </p:spPr>
        <p:txBody>
          <a:bodyPr>
            <a:normAutofit/>
          </a:bodyPr>
          <a:lstStyle/>
          <a:p>
            <a:r>
              <a:rPr lang="cs-CZ" sz="2800" strike="sngStrike" dirty="0">
                <a:solidFill>
                  <a:schemeClr val="bg1"/>
                </a:solidFill>
              </a:rPr>
              <a:t>Shromáždění delegátů sborů</a:t>
            </a:r>
          </a:p>
          <a:p>
            <a:r>
              <a:rPr lang="cs-CZ" sz="2800" strike="sngStrike" dirty="0">
                <a:solidFill>
                  <a:schemeClr val="bg1"/>
                </a:solidFill>
              </a:rPr>
              <a:t>Shromáždění představitelů sborů</a:t>
            </a:r>
          </a:p>
        </p:txBody>
      </p:sp>
      <p:sp>
        <p:nvSpPr>
          <p:cNvPr id="7" name="Zástupný text 6">
            <a:extLst>
              <a:ext uri="{FF2B5EF4-FFF2-40B4-BE49-F238E27FC236}">
                <a16:creationId xmlns:a16="http://schemas.microsoft.com/office/drawing/2014/main" id="{AC45FF8F-04F1-D5D2-0DE7-1048D288CA27}"/>
              </a:ext>
            </a:extLst>
          </p:cNvPr>
          <p:cNvSpPr>
            <a:spLocks noGrp="1"/>
          </p:cNvSpPr>
          <p:nvPr>
            <p:ph type="body" sz="quarter" idx="3"/>
          </p:nvPr>
        </p:nvSpPr>
        <p:spPr/>
        <p:txBody>
          <a:bodyPr/>
          <a:lstStyle/>
          <a:p>
            <a:pPr algn="ctr"/>
            <a:r>
              <a:rPr lang="cs-CZ" sz="3600" b="1" dirty="0">
                <a:solidFill>
                  <a:srgbClr val="FF0000"/>
                </a:solidFill>
              </a:rPr>
              <a:t>krajský stupeň PŮVODNÍ STAV</a:t>
            </a:r>
          </a:p>
        </p:txBody>
      </p:sp>
      <p:sp>
        <p:nvSpPr>
          <p:cNvPr id="8" name="Zástupný obsah 7">
            <a:extLst>
              <a:ext uri="{FF2B5EF4-FFF2-40B4-BE49-F238E27FC236}">
                <a16:creationId xmlns:a16="http://schemas.microsoft.com/office/drawing/2014/main" id="{7875278A-1E73-3405-D288-C57BA4BADDAE}"/>
              </a:ext>
            </a:extLst>
          </p:cNvPr>
          <p:cNvSpPr>
            <a:spLocks noGrp="1"/>
          </p:cNvSpPr>
          <p:nvPr>
            <p:ph sz="quarter" idx="4"/>
          </p:nvPr>
        </p:nvSpPr>
        <p:spPr>
          <a:xfrm>
            <a:off x="6096000" y="1701870"/>
            <a:ext cx="6112934" cy="2974575"/>
          </a:xfrm>
        </p:spPr>
        <p:txBody>
          <a:bodyPr>
            <a:normAutofit/>
          </a:bodyPr>
          <a:lstStyle/>
          <a:p>
            <a:r>
              <a:rPr lang="cs-CZ" sz="2800" strike="sngStrike" dirty="0">
                <a:solidFill>
                  <a:schemeClr val="bg1"/>
                </a:solidFill>
              </a:rPr>
              <a:t>Shromáždění delegátů OSH</a:t>
            </a:r>
          </a:p>
          <a:p>
            <a:r>
              <a:rPr lang="cs-CZ" sz="2800" strike="sngStrike" dirty="0">
                <a:solidFill>
                  <a:schemeClr val="bg1"/>
                </a:solidFill>
              </a:rPr>
              <a:t>Shromáždění představitelů OSH</a:t>
            </a:r>
          </a:p>
        </p:txBody>
      </p:sp>
      <p:sp>
        <p:nvSpPr>
          <p:cNvPr id="9" name="Zástupný text 4">
            <a:extLst>
              <a:ext uri="{FF2B5EF4-FFF2-40B4-BE49-F238E27FC236}">
                <a16:creationId xmlns:a16="http://schemas.microsoft.com/office/drawing/2014/main" id="{9FE1094C-18E9-1DD3-D250-CCE2285BD25A}"/>
              </a:ext>
            </a:extLst>
          </p:cNvPr>
          <p:cNvSpPr txBox="1">
            <a:spLocks/>
          </p:cNvSpPr>
          <p:nvPr/>
        </p:nvSpPr>
        <p:spPr>
          <a:xfrm>
            <a:off x="900087" y="4142156"/>
            <a:ext cx="4649787" cy="576262"/>
          </a:xfrm>
          <a:prstGeom prst="rect">
            <a:avLst/>
          </a:prstGeom>
        </p:spPr>
        <p:txBody>
          <a:bodyPr vert="horz" lIns="91440" tIns="45720" rIns="91440" bIns="45720" rtlCol="0" anchor="b">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800" b="0" kern="1200" cap="none">
                <a:solidFill>
                  <a:schemeClr val="tx1"/>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000" b="1" kern="1200" cap="none">
                <a:solidFill>
                  <a:schemeClr val="bg2">
                    <a:lumMod val="50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b="1" kern="1200" cap="none">
                <a:solidFill>
                  <a:schemeClr val="bg2">
                    <a:lumMod val="50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9pPr>
          </a:lstStyle>
          <a:p>
            <a:pPr algn="ctr"/>
            <a:r>
              <a:rPr lang="cs-CZ" sz="3600" b="1" dirty="0">
                <a:solidFill>
                  <a:srgbClr val="00B0F0"/>
                </a:solidFill>
              </a:rPr>
              <a:t>okresní stupeň NOVÝ STAV</a:t>
            </a:r>
          </a:p>
        </p:txBody>
      </p:sp>
      <p:sp>
        <p:nvSpPr>
          <p:cNvPr id="10" name="Zástupný text 4">
            <a:extLst>
              <a:ext uri="{FF2B5EF4-FFF2-40B4-BE49-F238E27FC236}">
                <a16:creationId xmlns:a16="http://schemas.microsoft.com/office/drawing/2014/main" id="{11E03CED-7AF9-7A40-AB66-D26ADF4B6206}"/>
              </a:ext>
            </a:extLst>
          </p:cNvPr>
          <p:cNvSpPr txBox="1">
            <a:spLocks/>
          </p:cNvSpPr>
          <p:nvPr/>
        </p:nvSpPr>
        <p:spPr>
          <a:xfrm>
            <a:off x="6351638" y="4156146"/>
            <a:ext cx="4649787" cy="576262"/>
          </a:xfrm>
          <a:prstGeom prst="rect">
            <a:avLst/>
          </a:prstGeom>
        </p:spPr>
        <p:txBody>
          <a:bodyPr vert="horz" lIns="91440" tIns="45720" rIns="91440" bIns="45720" rtlCol="0" anchor="b">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800" b="0" kern="1200" cap="none">
                <a:solidFill>
                  <a:schemeClr val="tx1"/>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000" b="1" kern="1200" cap="none">
                <a:solidFill>
                  <a:schemeClr val="bg2">
                    <a:lumMod val="50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b="1" kern="1200" cap="none">
                <a:solidFill>
                  <a:schemeClr val="bg2">
                    <a:lumMod val="50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9pPr>
          </a:lstStyle>
          <a:p>
            <a:pPr algn="ctr"/>
            <a:r>
              <a:rPr lang="cs-CZ" sz="3600" b="1" dirty="0">
                <a:solidFill>
                  <a:srgbClr val="00B0F0"/>
                </a:solidFill>
              </a:rPr>
              <a:t>krajský stupeň NOVÝ STAV</a:t>
            </a:r>
          </a:p>
        </p:txBody>
      </p:sp>
      <p:sp>
        <p:nvSpPr>
          <p:cNvPr id="11" name="Zástupný obsah 5">
            <a:extLst>
              <a:ext uri="{FF2B5EF4-FFF2-40B4-BE49-F238E27FC236}">
                <a16:creationId xmlns:a16="http://schemas.microsoft.com/office/drawing/2014/main" id="{C3C52CBD-DEE0-87D1-68FA-EEB592DECD26}"/>
              </a:ext>
            </a:extLst>
          </p:cNvPr>
          <p:cNvSpPr txBox="1">
            <a:spLocks/>
          </p:cNvSpPr>
          <p:nvPr/>
        </p:nvSpPr>
        <p:spPr>
          <a:xfrm>
            <a:off x="1040743" y="4880772"/>
            <a:ext cx="5038323" cy="1297550"/>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a:lstStyle>
          <a:p>
            <a:r>
              <a:rPr lang="cs-CZ" sz="2800" dirty="0">
                <a:solidFill>
                  <a:schemeClr val="bg1"/>
                </a:solidFill>
              </a:rPr>
              <a:t>Okresní shromáždění představitelů</a:t>
            </a:r>
          </a:p>
        </p:txBody>
      </p:sp>
      <p:sp>
        <p:nvSpPr>
          <p:cNvPr id="14" name="Zástupný obsah 5">
            <a:extLst>
              <a:ext uri="{FF2B5EF4-FFF2-40B4-BE49-F238E27FC236}">
                <a16:creationId xmlns:a16="http://schemas.microsoft.com/office/drawing/2014/main" id="{F8A62F1C-619F-E537-26A4-DEDD6F55B3CF}"/>
              </a:ext>
            </a:extLst>
          </p:cNvPr>
          <p:cNvSpPr txBox="1">
            <a:spLocks/>
          </p:cNvSpPr>
          <p:nvPr/>
        </p:nvSpPr>
        <p:spPr>
          <a:xfrm>
            <a:off x="6589800" y="4868790"/>
            <a:ext cx="5739852" cy="1297550"/>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a:lstStyle>
          <a:p>
            <a:r>
              <a:rPr lang="cs-CZ" sz="2800" dirty="0">
                <a:solidFill>
                  <a:schemeClr val="bg1"/>
                </a:solidFill>
              </a:rPr>
              <a:t>Krajské shromáždění představitelů</a:t>
            </a:r>
          </a:p>
        </p:txBody>
      </p:sp>
    </p:spTree>
    <p:extLst>
      <p:ext uri="{BB962C8B-B14F-4D97-AF65-F5344CB8AC3E}">
        <p14:creationId xmlns:p14="http://schemas.microsoft.com/office/powerpoint/2010/main" val="3428346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81F5D0D-677E-9B5F-ADD3-69A7C91CCD59}"/>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72E611E7-38C0-ED5C-1800-090623472C8B}"/>
              </a:ext>
            </a:extLst>
          </p:cNvPr>
          <p:cNvSpPr>
            <a:spLocks noGrp="1"/>
          </p:cNvSpPr>
          <p:nvPr>
            <p:ph idx="1"/>
          </p:nvPr>
        </p:nvSpPr>
        <p:spPr>
          <a:xfrm>
            <a:off x="684211" y="176982"/>
            <a:ext cx="11104665" cy="5869857"/>
          </a:xfrm>
        </p:spPr>
        <p:txBody>
          <a:bodyPr>
            <a:normAutofit/>
          </a:bodyPr>
          <a:lstStyle/>
          <a:p>
            <a:pPr marL="0" indent="0" algn="ctr">
              <a:buNone/>
            </a:pPr>
            <a:r>
              <a:rPr lang="cs-CZ" sz="4800" b="1" dirty="0">
                <a:solidFill>
                  <a:schemeClr val="bg1"/>
                </a:solidFill>
              </a:rPr>
              <a:t>OKRSKY</a:t>
            </a:r>
            <a:endParaRPr lang="cs-CZ" sz="3900" b="1" dirty="0">
              <a:solidFill>
                <a:schemeClr val="bg1"/>
              </a:solidFill>
            </a:endParaRPr>
          </a:p>
          <a:p>
            <a:pPr marL="0" indent="0">
              <a:buNone/>
            </a:pPr>
            <a:r>
              <a:rPr lang="cs-CZ" sz="2800" u="sng" dirty="0">
                <a:solidFill>
                  <a:schemeClr val="bg1"/>
                </a:solidFill>
              </a:rPr>
              <a:t>Stanovy striktně rozdělují:</a:t>
            </a:r>
          </a:p>
          <a:p>
            <a:pPr>
              <a:buClr>
                <a:schemeClr val="bg1"/>
              </a:buClr>
              <a:buFont typeface="Wingdings" panose="05000000000000000000" pitchFamily="2" charset="2"/>
              <a:buChar char="§"/>
            </a:pPr>
            <a:r>
              <a:rPr lang="cs-CZ" sz="2800" dirty="0">
                <a:solidFill>
                  <a:schemeClr val="bg1"/>
                </a:solidFill>
              </a:rPr>
              <a:t>Okrsky s p. o. – pobočné spolky, mají IČO a zapisují se do soudního rejstříku - ČÁST OSMÁ nových stanov</a:t>
            </a:r>
          </a:p>
          <a:p>
            <a:pPr>
              <a:buClr>
                <a:schemeClr val="bg1"/>
              </a:buClr>
              <a:buFont typeface="Wingdings" panose="05000000000000000000" pitchFamily="2" charset="2"/>
              <a:buChar char="§"/>
            </a:pPr>
            <a:r>
              <a:rPr lang="cs-CZ" sz="2800" dirty="0">
                <a:solidFill>
                  <a:schemeClr val="bg1"/>
                </a:solidFill>
              </a:rPr>
              <a:t>Okrsky, které mají pouze koordinační charakter (slouží ke společným soutěžím, námětovým cvičením, společným kulturním akcím atd.), nezapisují se do soudního rejstříku a nemají IČO – čl. 17 nových stanov</a:t>
            </a:r>
          </a:p>
          <a:p>
            <a:pPr>
              <a:buClr>
                <a:schemeClr val="bg1"/>
              </a:buClr>
              <a:buFont typeface="Wingdings" panose="05000000000000000000" pitchFamily="2" charset="2"/>
              <a:buChar char="§"/>
            </a:pPr>
            <a:r>
              <a:rPr lang="cs-CZ" sz="2800" dirty="0">
                <a:solidFill>
                  <a:schemeClr val="bg1"/>
                </a:solidFill>
              </a:rPr>
              <a:t>Jak v části osmé, tak v čl. 17 nových stanov najdete upřesnění tvorby orgánů pro obě formy okrsků</a:t>
            </a:r>
          </a:p>
        </p:txBody>
      </p:sp>
    </p:spTree>
    <p:extLst>
      <p:ext uri="{BB962C8B-B14F-4D97-AF65-F5344CB8AC3E}">
        <p14:creationId xmlns:p14="http://schemas.microsoft.com/office/powerpoint/2010/main" val="4170928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BEBB6DA-4E82-6473-0CA4-CFF55A474CA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A27E7B53-3A8C-8C95-959E-7B20D8039D16}"/>
              </a:ext>
            </a:extLst>
          </p:cNvPr>
          <p:cNvSpPr>
            <a:spLocks noGrp="1"/>
          </p:cNvSpPr>
          <p:nvPr>
            <p:ph idx="1"/>
          </p:nvPr>
        </p:nvSpPr>
        <p:spPr>
          <a:xfrm>
            <a:off x="684212" y="685800"/>
            <a:ext cx="11143994" cy="4073013"/>
          </a:xfrm>
        </p:spPr>
        <p:txBody>
          <a:bodyPr/>
          <a:lstStyle/>
          <a:p>
            <a:pPr marL="0" indent="0" algn="ctr">
              <a:buNone/>
            </a:pPr>
            <a:r>
              <a:rPr lang="cs-CZ" sz="4800" b="1" dirty="0">
                <a:solidFill>
                  <a:schemeClr val="bg1"/>
                </a:solidFill>
              </a:rPr>
              <a:t>SHROMÁŽDĚNÍ STAROSTŮ OSH A KSH</a:t>
            </a:r>
          </a:p>
          <a:p>
            <a:pPr marL="0" indent="0" algn="ctr">
              <a:buNone/>
            </a:pPr>
            <a:endParaRPr lang="cs-CZ" sz="4800" b="1" dirty="0">
              <a:solidFill>
                <a:schemeClr val="bg1"/>
              </a:solidFill>
            </a:endParaRPr>
          </a:p>
          <a:p>
            <a:r>
              <a:rPr lang="cs-CZ" sz="3600" dirty="0">
                <a:solidFill>
                  <a:schemeClr val="bg1"/>
                </a:solidFill>
              </a:rPr>
              <a:t>tento Váš orgán nově tvoří i starostové KSH nebo jejich 1. náměstci, což bylo důvodem pro přejmenování tohoto orgánu</a:t>
            </a:r>
          </a:p>
        </p:txBody>
      </p:sp>
      <p:pic>
        <p:nvPicPr>
          <p:cNvPr id="2052" name="Picture 4" descr="Služby v oboru BOZP :: Pavel Svoboda - Bezpečnost práce / Požární ochrana">
            <a:extLst>
              <a:ext uri="{FF2B5EF4-FFF2-40B4-BE49-F238E27FC236}">
                <a16:creationId xmlns:a16="http://schemas.microsoft.com/office/drawing/2014/main" id="{7296A3D8-C6E9-18A8-DA2F-BA5FDF14A6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7888" y="4115568"/>
            <a:ext cx="3009900" cy="2638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9282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FF7F97-83DD-27E5-636B-F1A81A9BB9E9}"/>
            </a:ext>
          </a:extLst>
        </p:cNvPr>
        <p:cNvGrpSpPr/>
        <p:nvPr/>
      </p:nvGrpSpPr>
      <p:grpSpPr>
        <a:xfrm>
          <a:off x="0" y="0"/>
          <a:ext cx="0" cy="0"/>
          <a:chOff x="0" y="0"/>
          <a:chExt cx="0" cy="0"/>
        </a:xfrm>
      </p:grpSpPr>
      <p:sp>
        <p:nvSpPr>
          <p:cNvPr id="5" name="Zástupný text 4">
            <a:extLst>
              <a:ext uri="{FF2B5EF4-FFF2-40B4-BE49-F238E27FC236}">
                <a16:creationId xmlns:a16="http://schemas.microsoft.com/office/drawing/2014/main" id="{60F95310-0EDD-5C07-54DD-34EECF0C981F}"/>
              </a:ext>
            </a:extLst>
          </p:cNvPr>
          <p:cNvSpPr>
            <a:spLocks noGrp="1"/>
          </p:cNvSpPr>
          <p:nvPr>
            <p:ph type="body" idx="1"/>
          </p:nvPr>
        </p:nvSpPr>
        <p:spPr>
          <a:xfrm>
            <a:off x="972078" y="1566862"/>
            <a:ext cx="4649787" cy="576262"/>
          </a:xfrm>
        </p:spPr>
        <p:txBody>
          <a:bodyPr/>
          <a:lstStyle/>
          <a:p>
            <a:pPr algn="ctr"/>
            <a:r>
              <a:rPr lang="cs-CZ" b="1" dirty="0">
                <a:solidFill>
                  <a:srgbClr val="FF0000"/>
                </a:solidFill>
              </a:rPr>
              <a:t>sborový stupeň   PŮVODNÍ STAV</a:t>
            </a:r>
          </a:p>
        </p:txBody>
      </p:sp>
      <p:sp>
        <p:nvSpPr>
          <p:cNvPr id="6" name="Zástupný obsah 5">
            <a:extLst>
              <a:ext uri="{FF2B5EF4-FFF2-40B4-BE49-F238E27FC236}">
                <a16:creationId xmlns:a16="http://schemas.microsoft.com/office/drawing/2014/main" id="{36F8847B-68A6-397D-9CB4-C1C49C9EFBA3}"/>
              </a:ext>
            </a:extLst>
          </p:cNvPr>
          <p:cNvSpPr>
            <a:spLocks noGrp="1"/>
          </p:cNvSpPr>
          <p:nvPr>
            <p:ph sz="half" idx="2"/>
          </p:nvPr>
        </p:nvSpPr>
        <p:spPr>
          <a:xfrm>
            <a:off x="684212" y="2287093"/>
            <a:ext cx="4937655" cy="4143203"/>
          </a:xfrm>
        </p:spPr>
        <p:txBody>
          <a:bodyPr>
            <a:normAutofit/>
          </a:bodyPr>
          <a:lstStyle/>
          <a:p>
            <a:r>
              <a:rPr lang="cs-CZ" dirty="0">
                <a:solidFill>
                  <a:schemeClr val="bg1"/>
                </a:solidFill>
              </a:rPr>
              <a:t>vše dohromady = zájmové kolektivy a akademické skupiny čl. 83 odst. 1 starých stanov</a:t>
            </a:r>
          </a:p>
          <a:p>
            <a:r>
              <a:rPr lang="cs-CZ" dirty="0">
                <a:solidFill>
                  <a:schemeClr val="bg1"/>
                </a:solidFill>
              </a:rPr>
              <a:t>jednotlivé typy:</a:t>
            </a:r>
          </a:p>
          <a:p>
            <a:pPr lvl="1"/>
            <a:r>
              <a:rPr lang="cs-CZ" sz="2000" dirty="0">
                <a:solidFill>
                  <a:schemeClr val="bg1"/>
                </a:solidFill>
              </a:rPr>
              <a:t>kolektivy mladých hasičů</a:t>
            </a:r>
          </a:p>
          <a:p>
            <a:pPr lvl="1"/>
            <a:r>
              <a:rPr lang="cs-CZ" sz="2000" dirty="0">
                <a:solidFill>
                  <a:schemeClr val="bg1"/>
                </a:solidFill>
              </a:rPr>
              <a:t>zájmové kolektivy</a:t>
            </a:r>
          </a:p>
          <a:p>
            <a:pPr lvl="1"/>
            <a:r>
              <a:rPr lang="cs-CZ" sz="2000" dirty="0">
                <a:solidFill>
                  <a:schemeClr val="bg1"/>
                </a:solidFill>
              </a:rPr>
              <a:t>skupiny dobrovolníků</a:t>
            </a:r>
          </a:p>
          <a:p>
            <a:pPr lvl="1"/>
            <a:r>
              <a:rPr lang="cs-CZ" sz="2000" dirty="0">
                <a:solidFill>
                  <a:schemeClr val="bg1"/>
                </a:solidFill>
              </a:rPr>
              <a:t>akademické skupiny</a:t>
            </a:r>
          </a:p>
        </p:txBody>
      </p:sp>
      <p:sp>
        <p:nvSpPr>
          <p:cNvPr id="7" name="Zástupný text 6">
            <a:extLst>
              <a:ext uri="{FF2B5EF4-FFF2-40B4-BE49-F238E27FC236}">
                <a16:creationId xmlns:a16="http://schemas.microsoft.com/office/drawing/2014/main" id="{723FAEFD-CC27-D4D4-E664-93BD7A28B4C1}"/>
              </a:ext>
            </a:extLst>
          </p:cNvPr>
          <p:cNvSpPr>
            <a:spLocks noGrp="1"/>
          </p:cNvSpPr>
          <p:nvPr>
            <p:ph type="body" sz="quarter" idx="3"/>
          </p:nvPr>
        </p:nvSpPr>
        <p:spPr>
          <a:xfrm>
            <a:off x="6570136" y="1566862"/>
            <a:ext cx="4665134" cy="576262"/>
          </a:xfrm>
        </p:spPr>
        <p:txBody>
          <a:bodyPr/>
          <a:lstStyle/>
          <a:p>
            <a:pPr algn="ctr"/>
            <a:r>
              <a:rPr lang="cs-CZ" b="1" dirty="0">
                <a:solidFill>
                  <a:srgbClr val="00B0F0"/>
                </a:solidFill>
              </a:rPr>
              <a:t>sborový stupeň          NOVÝ STAV</a:t>
            </a:r>
          </a:p>
        </p:txBody>
      </p:sp>
      <p:sp>
        <p:nvSpPr>
          <p:cNvPr id="8" name="Zástupný obsah 7">
            <a:extLst>
              <a:ext uri="{FF2B5EF4-FFF2-40B4-BE49-F238E27FC236}">
                <a16:creationId xmlns:a16="http://schemas.microsoft.com/office/drawing/2014/main" id="{F4C63B13-A626-1CAC-D00A-DF1289E9F384}"/>
              </a:ext>
            </a:extLst>
          </p:cNvPr>
          <p:cNvSpPr>
            <a:spLocks noGrp="1"/>
          </p:cNvSpPr>
          <p:nvPr>
            <p:ph sz="quarter" idx="4"/>
          </p:nvPr>
        </p:nvSpPr>
        <p:spPr>
          <a:xfrm>
            <a:off x="5847626" y="2287094"/>
            <a:ext cx="6110152" cy="4491175"/>
          </a:xfrm>
        </p:spPr>
        <p:txBody>
          <a:bodyPr>
            <a:normAutofit/>
          </a:bodyPr>
          <a:lstStyle/>
          <a:p>
            <a:r>
              <a:rPr lang="cs-CZ" dirty="0">
                <a:solidFill>
                  <a:schemeClr val="bg1"/>
                </a:solidFill>
              </a:rPr>
              <a:t>vše dohromady = zájmové skupiny čl. 47 odst. 5 nových stanov</a:t>
            </a:r>
          </a:p>
          <a:p>
            <a:r>
              <a:rPr lang="cs-CZ" dirty="0">
                <a:solidFill>
                  <a:schemeClr val="bg1"/>
                </a:solidFill>
              </a:rPr>
              <a:t>zůstávají:</a:t>
            </a:r>
          </a:p>
          <a:p>
            <a:pPr lvl="1"/>
            <a:r>
              <a:rPr lang="cs-CZ" dirty="0">
                <a:solidFill>
                  <a:schemeClr val="bg1"/>
                </a:solidFill>
              </a:rPr>
              <a:t>kolektivy mladých hasičů – čl. 53 nových stanov</a:t>
            </a:r>
          </a:p>
          <a:p>
            <a:pPr lvl="1"/>
            <a:r>
              <a:rPr lang="cs-CZ" dirty="0">
                <a:solidFill>
                  <a:schemeClr val="bg1"/>
                </a:solidFill>
              </a:rPr>
              <a:t>skupiny dobrovolníků – čl. 54 nových stanov</a:t>
            </a:r>
          </a:p>
          <a:p>
            <a:r>
              <a:rPr lang="cs-CZ" dirty="0">
                <a:solidFill>
                  <a:schemeClr val="bg1"/>
                </a:solidFill>
              </a:rPr>
              <a:t>nově jsou ve stanovách obsaženy:</a:t>
            </a:r>
          </a:p>
          <a:p>
            <a:pPr lvl="1"/>
            <a:r>
              <a:rPr lang="cs-CZ" dirty="0">
                <a:solidFill>
                  <a:schemeClr val="bg1"/>
                </a:solidFill>
              </a:rPr>
              <a:t>sportovní oddíly – čl. 55 nových stanov</a:t>
            </a:r>
          </a:p>
          <a:p>
            <a:r>
              <a:rPr lang="cs-CZ" dirty="0">
                <a:solidFill>
                  <a:schemeClr val="bg1"/>
                </a:solidFill>
              </a:rPr>
              <a:t>na okresní stupeň jsou přesunuty:</a:t>
            </a:r>
          </a:p>
          <a:p>
            <a:pPr lvl="1"/>
            <a:r>
              <a:rPr lang="cs-CZ" dirty="0">
                <a:solidFill>
                  <a:schemeClr val="bg1"/>
                </a:solidFill>
              </a:rPr>
              <a:t>akademické skupiny – čl. 37, odst. 4 nových stanov</a:t>
            </a:r>
          </a:p>
        </p:txBody>
      </p:sp>
      <p:sp>
        <p:nvSpPr>
          <p:cNvPr id="10" name="TextovéPole 9">
            <a:extLst>
              <a:ext uri="{FF2B5EF4-FFF2-40B4-BE49-F238E27FC236}">
                <a16:creationId xmlns:a16="http://schemas.microsoft.com/office/drawing/2014/main" id="{8443D0A9-A76A-6CF4-2280-176AA32CA2B1}"/>
              </a:ext>
            </a:extLst>
          </p:cNvPr>
          <p:cNvSpPr txBox="1"/>
          <p:nvPr/>
        </p:nvSpPr>
        <p:spPr>
          <a:xfrm>
            <a:off x="1809135" y="79730"/>
            <a:ext cx="8298426" cy="646331"/>
          </a:xfrm>
          <a:prstGeom prst="rect">
            <a:avLst/>
          </a:prstGeom>
          <a:noFill/>
        </p:spPr>
        <p:txBody>
          <a:bodyPr wrap="square">
            <a:spAutoFit/>
          </a:bodyPr>
          <a:lstStyle/>
          <a:p>
            <a:pPr algn="ctr"/>
            <a:r>
              <a:rPr lang="cs-CZ" sz="3600" b="1" dirty="0">
                <a:solidFill>
                  <a:schemeClr val="bg1"/>
                </a:solidFill>
              </a:rPr>
              <a:t>ZÁJMOVÉ SKUPINY NA ÚROVNI SDH</a:t>
            </a:r>
          </a:p>
        </p:txBody>
      </p:sp>
    </p:spTree>
    <p:extLst>
      <p:ext uri="{BB962C8B-B14F-4D97-AF65-F5344CB8AC3E}">
        <p14:creationId xmlns:p14="http://schemas.microsoft.com/office/powerpoint/2010/main" val="2709906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FE2CFC6-297B-9BBD-CAB9-51D494720770}"/>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6345A332-0ED8-4CE1-7D85-640D917D335E}"/>
              </a:ext>
            </a:extLst>
          </p:cNvPr>
          <p:cNvSpPr>
            <a:spLocks noGrp="1"/>
          </p:cNvSpPr>
          <p:nvPr>
            <p:ph idx="1"/>
          </p:nvPr>
        </p:nvSpPr>
        <p:spPr>
          <a:xfrm>
            <a:off x="684211" y="-314632"/>
            <a:ext cx="10780201" cy="6164826"/>
          </a:xfrm>
        </p:spPr>
        <p:txBody>
          <a:bodyPr>
            <a:normAutofit/>
          </a:bodyPr>
          <a:lstStyle/>
          <a:p>
            <a:pPr marL="0" indent="0" algn="ctr">
              <a:buNone/>
            </a:pPr>
            <a:r>
              <a:rPr lang="cs-CZ" sz="4000" b="1" dirty="0">
                <a:solidFill>
                  <a:schemeClr val="bg1"/>
                </a:solidFill>
              </a:rPr>
              <a:t>PŘÍLOHA Č. 1 STANOV – SEZNAM HOSPODÁŘSKÝCH ČINNOSTÍ</a:t>
            </a:r>
          </a:p>
          <a:p>
            <a:pPr>
              <a:buClr>
                <a:schemeClr val="bg1"/>
              </a:buClr>
              <a:buFont typeface="Wingdings" panose="05000000000000000000" pitchFamily="2" charset="2"/>
              <a:buChar char="§"/>
            </a:pPr>
            <a:r>
              <a:rPr lang="cs-CZ" sz="3600" dirty="0">
                <a:solidFill>
                  <a:schemeClr val="bg1"/>
                </a:solidFill>
              </a:rPr>
              <a:t>došlo k poměrně obsáhlému vyjmenování jednotlivých činností, která SH ČMS a jeho</a:t>
            </a:r>
          </a:p>
          <a:p>
            <a:pPr>
              <a:buClr>
                <a:schemeClr val="bg1"/>
              </a:buClr>
              <a:buFont typeface="Wingdings" panose="05000000000000000000" pitchFamily="2" charset="2"/>
              <a:buChar char="§"/>
            </a:pPr>
            <a:r>
              <a:rPr lang="cs-CZ" sz="3600" dirty="0">
                <a:solidFill>
                  <a:schemeClr val="bg1"/>
                </a:solidFill>
              </a:rPr>
              <a:t>pobočné spolky vykonávají podle § 217 odst. 2 občanského zákoníku</a:t>
            </a:r>
          </a:p>
        </p:txBody>
      </p:sp>
      <p:pic>
        <p:nvPicPr>
          <p:cNvPr id="3074" name="Picture 2" descr="Školení :: Pavel Svoboda - Bezpečnost práce / Požární ochrana">
            <a:extLst>
              <a:ext uri="{FF2B5EF4-FFF2-40B4-BE49-F238E27FC236}">
                <a16:creationId xmlns:a16="http://schemas.microsoft.com/office/drawing/2014/main" id="{87BF3EC2-DE3C-2282-DBB9-22CBB74D4A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2955" y="4077381"/>
            <a:ext cx="4159045" cy="2780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4759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D7C73724-D375-9DC4-777B-C527013EE3F7}"/>
              </a:ext>
            </a:extLst>
          </p:cNvPr>
          <p:cNvSpPr>
            <a:spLocks noGrp="1"/>
          </p:cNvSpPr>
          <p:nvPr>
            <p:ph type="title"/>
          </p:nvPr>
        </p:nvSpPr>
        <p:spPr>
          <a:xfrm>
            <a:off x="722669" y="135588"/>
            <a:ext cx="10495065" cy="753805"/>
          </a:xfrm>
        </p:spPr>
        <p:txBody>
          <a:bodyPr>
            <a:normAutofit/>
          </a:bodyPr>
          <a:lstStyle/>
          <a:p>
            <a:pPr algn="ctr"/>
            <a:r>
              <a:rPr lang="cs-CZ" sz="3200" b="1" dirty="0">
                <a:solidFill>
                  <a:schemeClr val="bg1"/>
                </a:solidFill>
              </a:rPr>
              <a:t>KSH – Krajské shromáždění představitelů</a:t>
            </a:r>
          </a:p>
        </p:txBody>
      </p:sp>
      <p:sp>
        <p:nvSpPr>
          <p:cNvPr id="5" name="Zástupný text 4">
            <a:extLst>
              <a:ext uri="{FF2B5EF4-FFF2-40B4-BE49-F238E27FC236}">
                <a16:creationId xmlns:a16="http://schemas.microsoft.com/office/drawing/2014/main" id="{1FEBA2AB-870E-4D9D-A508-989A50E6B3C2}"/>
              </a:ext>
            </a:extLst>
          </p:cNvPr>
          <p:cNvSpPr>
            <a:spLocks noGrp="1"/>
          </p:cNvSpPr>
          <p:nvPr>
            <p:ph type="body" idx="1"/>
          </p:nvPr>
        </p:nvSpPr>
        <p:spPr>
          <a:xfrm>
            <a:off x="866602" y="2048109"/>
            <a:ext cx="4649787" cy="576262"/>
          </a:xfrm>
        </p:spPr>
        <p:txBody>
          <a:bodyPr/>
          <a:lstStyle/>
          <a:p>
            <a:pPr algn="ctr"/>
            <a:r>
              <a:rPr lang="cs-CZ" b="1" dirty="0">
                <a:solidFill>
                  <a:srgbClr val="FF0000"/>
                </a:solidFill>
              </a:rPr>
              <a:t>PŮVODNÍ STAV</a:t>
            </a:r>
          </a:p>
        </p:txBody>
      </p:sp>
      <p:sp>
        <p:nvSpPr>
          <p:cNvPr id="6" name="Zástupný obsah 5">
            <a:extLst>
              <a:ext uri="{FF2B5EF4-FFF2-40B4-BE49-F238E27FC236}">
                <a16:creationId xmlns:a16="http://schemas.microsoft.com/office/drawing/2014/main" id="{F8BBDB85-FAC1-D7B0-FA01-803A2AEE43CE}"/>
              </a:ext>
            </a:extLst>
          </p:cNvPr>
          <p:cNvSpPr>
            <a:spLocks noGrp="1"/>
          </p:cNvSpPr>
          <p:nvPr>
            <p:ph sz="half" idx="2"/>
          </p:nvPr>
        </p:nvSpPr>
        <p:spPr>
          <a:xfrm>
            <a:off x="722669" y="2660976"/>
            <a:ext cx="4937655" cy="3946301"/>
          </a:xfrm>
        </p:spPr>
        <p:txBody>
          <a:bodyPr>
            <a:normAutofit/>
          </a:bodyPr>
          <a:lstStyle/>
          <a:p>
            <a:pPr>
              <a:buClr>
                <a:schemeClr val="bg1"/>
              </a:buClr>
              <a:buFont typeface="Wingdings" panose="05000000000000000000" pitchFamily="2" charset="2"/>
              <a:buChar char="§"/>
            </a:pPr>
            <a:r>
              <a:rPr lang="cs-CZ" dirty="0">
                <a:solidFill>
                  <a:schemeClr val="bg1"/>
                </a:solidFill>
              </a:rPr>
              <a:t>delegáti na Shromáždění delegátů OSH byli voleni Shromážděním delegátů sborů</a:t>
            </a:r>
          </a:p>
          <a:p>
            <a:pPr>
              <a:buClr>
                <a:schemeClr val="bg1"/>
              </a:buClr>
              <a:buFont typeface="Wingdings" panose="05000000000000000000" pitchFamily="2" charset="2"/>
              <a:buChar char="§"/>
            </a:pPr>
            <a:r>
              <a:rPr lang="cs-CZ" dirty="0">
                <a:solidFill>
                  <a:schemeClr val="bg1"/>
                </a:solidFill>
              </a:rPr>
              <a:t>představitelé na Shromáždění představitelů OSH byli voleni - VV OSH čl. 66 odst. 1 písm. a starých stanov (VV OSH projednává všechny závažné záležitosti OSH a sborů a rozhoduje je, pokud nejsou vyhrazeny okresním rozhodovacím orgánům)</a:t>
            </a:r>
          </a:p>
        </p:txBody>
      </p:sp>
      <p:sp>
        <p:nvSpPr>
          <p:cNvPr id="8" name="Zástupný obsah 7">
            <a:extLst>
              <a:ext uri="{FF2B5EF4-FFF2-40B4-BE49-F238E27FC236}">
                <a16:creationId xmlns:a16="http://schemas.microsoft.com/office/drawing/2014/main" id="{5B38562B-B5DA-A7D9-E0C9-22BCCA23064B}"/>
              </a:ext>
            </a:extLst>
          </p:cNvPr>
          <p:cNvSpPr>
            <a:spLocks noGrp="1"/>
          </p:cNvSpPr>
          <p:nvPr>
            <p:ph sz="quarter" idx="4"/>
          </p:nvPr>
        </p:nvSpPr>
        <p:spPr>
          <a:xfrm>
            <a:off x="5970201" y="2660976"/>
            <a:ext cx="4929188" cy="3491041"/>
          </a:xfrm>
        </p:spPr>
        <p:txBody>
          <a:bodyPr>
            <a:normAutofit/>
          </a:bodyPr>
          <a:lstStyle/>
          <a:p>
            <a:r>
              <a:rPr lang="cs-CZ" dirty="0">
                <a:solidFill>
                  <a:schemeClr val="bg1"/>
                </a:solidFill>
              </a:rPr>
              <a:t>představitelé za jednotlivá OSH jsou </a:t>
            </a:r>
            <a:r>
              <a:rPr lang="cs-CZ" b="1" dirty="0">
                <a:solidFill>
                  <a:srgbClr val="00B0F0"/>
                </a:solidFill>
              </a:rPr>
              <a:t>starostou OSH POVĚŘENÍ </a:t>
            </a:r>
            <a:r>
              <a:rPr lang="cs-CZ" dirty="0">
                <a:solidFill>
                  <a:schemeClr val="bg1"/>
                </a:solidFill>
              </a:rPr>
              <a:t>členové VV OSH</a:t>
            </a:r>
          </a:p>
        </p:txBody>
      </p:sp>
      <p:sp>
        <p:nvSpPr>
          <p:cNvPr id="10" name="TextovéPole 9">
            <a:extLst>
              <a:ext uri="{FF2B5EF4-FFF2-40B4-BE49-F238E27FC236}">
                <a16:creationId xmlns:a16="http://schemas.microsoft.com/office/drawing/2014/main" id="{8E379583-BA6C-C3F2-DBA2-31DE5C2E3472}"/>
              </a:ext>
            </a:extLst>
          </p:cNvPr>
          <p:cNvSpPr txBox="1"/>
          <p:nvPr/>
        </p:nvSpPr>
        <p:spPr>
          <a:xfrm>
            <a:off x="863053" y="995841"/>
            <a:ext cx="10778340" cy="1015663"/>
          </a:xfrm>
          <a:prstGeom prst="rect">
            <a:avLst/>
          </a:prstGeom>
          <a:noFill/>
        </p:spPr>
        <p:txBody>
          <a:bodyPr wrap="square">
            <a:spAutoFit/>
          </a:bodyPr>
          <a:lstStyle/>
          <a:p>
            <a:r>
              <a:rPr lang="cs-CZ" sz="2000" dirty="0">
                <a:solidFill>
                  <a:schemeClr val="bg1"/>
                </a:solidFill>
              </a:rPr>
              <a:t>počet představitelů za jednotlivá OSH určuje VV KSH (je zde možnost při malém počtu OSH určit větší počet představitelů, nebo při velkém počtu OSH určit, že je představitel např. jenom jeden).</a:t>
            </a:r>
          </a:p>
        </p:txBody>
      </p:sp>
      <p:sp>
        <p:nvSpPr>
          <p:cNvPr id="13" name="Zástupný text 4">
            <a:extLst>
              <a:ext uri="{FF2B5EF4-FFF2-40B4-BE49-F238E27FC236}">
                <a16:creationId xmlns:a16="http://schemas.microsoft.com/office/drawing/2014/main" id="{4920C38D-3130-9387-7D98-4044DAC7CB51}"/>
              </a:ext>
            </a:extLst>
          </p:cNvPr>
          <p:cNvSpPr txBox="1">
            <a:spLocks/>
          </p:cNvSpPr>
          <p:nvPr/>
        </p:nvSpPr>
        <p:spPr>
          <a:xfrm>
            <a:off x="6475906" y="2048109"/>
            <a:ext cx="4649787" cy="576262"/>
          </a:xfrm>
          <a:prstGeom prst="rect">
            <a:avLst/>
          </a:prstGeom>
        </p:spPr>
        <p:txBody>
          <a:bodyPr vert="horz" lIns="91440" tIns="45720" rIns="91440" bIns="45720" rtlCol="0" anchor="b">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800" b="0" kern="1200" cap="none">
                <a:solidFill>
                  <a:schemeClr val="tx1"/>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000" b="1" kern="1200" cap="none">
                <a:solidFill>
                  <a:schemeClr val="bg2">
                    <a:lumMod val="50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b="1" kern="1200" cap="none">
                <a:solidFill>
                  <a:schemeClr val="bg2">
                    <a:lumMod val="50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9pPr>
          </a:lstStyle>
          <a:p>
            <a:pPr algn="ctr"/>
            <a:r>
              <a:rPr lang="cs-CZ" b="1" dirty="0">
                <a:solidFill>
                  <a:srgbClr val="00B0F0"/>
                </a:solidFill>
              </a:rPr>
              <a:t>NOVÝ STAV</a:t>
            </a:r>
          </a:p>
        </p:txBody>
      </p:sp>
    </p:spTree>
    <p:extLst>
      <p:ext uri="{BB962C8B-B14F-4D97-AF65-F5344CB8AC3E}">
        <p14:creationId xmlns:p14="http://schemas.microsoft.com/office/powerpoint/2010/main" val="761074946"/>
      </p:ext>
    </p:extLst>
  </p:cSld>
  <p:clrMapOvr>
    <a:masterClrMapping/>
  </p:clrMapOvr>
</p:sld>
</file>

<file path=ppt/theme/theme1.xml><?xml version="1.0" encoding="utf-8"?>
<a:theme xmlns:a="http://schemas.openxmlformats.org/drawingml/2006/main" name="Řez">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111</TotalTime>
  <Words>1421</Words>
  <Application>Microsoft Office PowerPoint</Application>
  <PresentationFormat>Širokoúhlá obrazovka</PresentationFormat>
  <Paragraphs>106</Paragraphs>
  <Slides>21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21</vt:i4>
      </vt:variant>
    </vt:vector>
  </HeadingPairs>
  <TitlesOfParts>
    <vt:vector size="26" baseType="lpstr">
      <vt:lpstr>Aptos</vt:lpstr>
      <vt:lpstr>Century Gothic</vt:lpstr>
      <vt:lpstr>Wingdings</vt:lpstr>
      <vt:lpstr>Wingdings 3</vt:lpstr>
      <vt:lpstr>Řez</vt:lpstr>
      <vt:lpstr>Novelizované Stanovy     SH ČMS schválené Shromážděním starostů OSH dne 12.4.2025 (účinné od 1.12.2025)</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KSH – Krajské shromáždění představitelů</vt:lpstr>
      <vt:lpstr>Prezentace aplikace PowerPoint</vt:lpstr>
      <vt:lpstr>OSH – Okresní shromáždění představitelů</vt:lpstr>
      <vt:lpstr>Prezentace aplikace PowerPoint</vt:lpstr>
      <vt:lpstr>Sdh – změna složení VV SDH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Novelizované Stanovy     SH ČMS schválené Shromážděním starostů OSH dne 12.4.2025 (účinné od 1.12.2025)</dc:title>
  <dc:creator>Petr</dc:creator>
  <cp:lastModifiedBy>Josef Orgoník</cp:lastModifiedBy>
  <cp:revision>44</cp:revision>
  <dcterms:created xsi:type="dcterms:W3CDTF">2025-10-16T08:47:04Z</dcterms:created>
  <dcterms:modified xsi:type="dcterms:W3CDTF">2025-10-17T16:48:06Z</dcterms:modified>
</cp:coreProperties>
</file>