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309" r:id="rId4"/>
    <p:sldId id="259" r:id="rId5"/>
    <p:sldId id="307" r:id="rId6"/>
    <p:sldId id="260" r:id="rId7"/>
    <p:sldId id="293" r:id="rId8"/>
    <p:sldId id="289" r:id="rId9"/>
    <p:sldId id="291" r:id="rId10"/>
    <p:sldId id="305" r:id="rId11"/>
    <p:sldId id="295" r:id="rId12"/>
    <p:sldId id="306" r:id="rId13"/>
    <p:sldId id="263" r:id="rId14"/>
    <p:sldId id="284" r:id="rId15"/>
    <p:sldId id="285" r:id="rId16"/>
    <p:sldId id="264" r:id="rId17"/>
    <p:sldId id="265" r:id="rId18"/>
    <p:sldId id="278" r:id="rId19"/>
    <p:sldId id="279" r:id="rId20"/>
    <p:sldId id="288" r:id="rId21"/>
    <p:sldId id="287" r:id="rId22"/>
    <p:sldId id="286" r:id="rId23"/>
    <p:sldId id="298" r:id="rId24"/>
    <p:sldId id="319" r:id="rId25"/>
    <p:sldId id="314" r:id="rId26"/>
    <p:sldId id="315" r:id="rId27"/>
    <p:sldId id="316" r:id="rId28"/>
    <p:sldId id="317" r:id="rId29"/>
    <p:sldId id="280" r:id="rId30"/>
    <p:sldId id="283"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EB1"/>
    <a:srgbClr val="072D7C"/>
    <a:srgbClr val="3434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86" autoAdjust="0"/>
  </p:normalViewPr>
  <p:slideViewPr>
    <p:cSldViewPr>
      <p:cViewPr varScale="1">
        <p:scale>
          <a:sx n="84" d="100"/>
          <a:sy n="84" d="100"/>
        </p:scale>
        <p:origin x="-14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CB2444C2-6493-4CAA-9268-8433D2E07861}" type="datetimeFigureOut">
              <a:rPr lang="cs-CZ" smtClean="0"/>
              <a:pPr/>
              <a:t>21.3.2014</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D07A9753-E41A-4ECA-8E5E-18BB4B1426F3}"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B2444C2-6493-4CAA-9268-8433D2E07861}" type="datetimeFigureOut">
              <a:rPr lang="cs-CZ" smtClean="0"/>
              <a:pPr/>
              <a:t>21.3.2014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7A9753-E41A-4ECA-8E5E-18BB4B1426F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B2444C2-6493-4CAA-9268-8433D2E07861}" type="datetimeFigureOut">
              <a:rPr lang="cs-CZ" smtClean="0"/>
              <a:pPr/>
              <a:t>21.3.2014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7A9753-E41A-4ECA-8E5E-18BB4B1426F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B2444C2-6493-4CAA-9268-8433D2E07861}" type="datetimeFigureOut">
              <a:rPr lang="cs-CZ" smtClean="0"/>
              <a:pPr/>
              <a:t>21.3.2014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7A9753-E41A-4ECA-8E5E-18BB4B1426F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CB2444C2-6493-4CAA-9268-8433D2E07861}" type="datetimeFigureOut">
              <a:rPr lang="cs-CZ" smtClean="0"/>
              <a:pPr/>
              <a:t>21.3.2014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7A9753-E41A-4ECA-8E5E-18BB4B1426F3}"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CB2444C2-6493-4CAA-9268-8433D2E07861}" type="datetimeFigureOut">
              <a:rPr lang="cs-CZ" smtClean="0"/>
              <a:pPr/>
              <a:t>21.3.2014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7A9753-E41A-4ECA-8E5E-18BB4B1426F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CB2444C2-6493-4CAA-9268-8433D2E07861}" type="datetimeFigureOut">
              <a:rPr lang="cs-CZ" smtClean="0"/>
              <a:pPr/>
              <a:t>21.3.2014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07A9753-E41A-4ECA-8E5E-18BB4B1426F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CB2444C2-6493-4CAA-9268-8433D2E07861}" type="datetimeFigureOut">
              <a:rPr lang="cs-CZ" smtClean="0"/>
              <a:pPr/>
              <a:t>21.3.2014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07A9753-E41A-4ECA-8E5E-18BB4B1426F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B2444C2-6493-4CAA-9268-8433D2E07861}" type="datetimeFigureOut">
              <a:rPr lang="cs-CZ" smtClean="0"/>
              <a:pPr/>
              <a:t>21.3.2014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07A9753-E41A-4ECA-8E5E-18BB4B1426F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CB2444C2-6493-4CAA-9268-8433D2E07861}" type="datetimeFigureOut">
              <a:rPr lang="cs-CZ" smtClean="0"/>
              <a:pPr/>
              <a:t>21.3.2014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7A9753-E41A-4ECA-8E5E-18BB4B1426F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CB2444C2-6493-4CAA-9268-8433D2E07861}" type="datetimeFigureOut">
              <a:rPr lang="cs-CZ" smtClean="0"/>
              <a:pPr/>
              <a:t>21.3.2014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D07A9753-E41A-4ECA-8E5E-18BB4B1426F3}"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B2444C2-6493-4CAA-9268-8433D2E07861}" type="datetimeFigureOut">
              <a:rPr lang="cs-CZ" smtClean="0"/>
              <a:pPr/>
              <a:t>21.3.2014</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7A9753-E41A-4ECA-8E5E-18BB4B1426F3}"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40544" y="836712"/>
            <a:ext cx="8062912" cy="2232248"/>
          </a:xfrm>
        </p:spPr>
        <p:txBody>
          <a:bodyPr>
            <a:noAutofit/>
          </a:bodyPr>
          <a:lstStyle/>
          <a:p>
            <a:pPr algn="ctr"/>
            <a:r>
              <a:rPr lang="cs-CZ" sz="13800" dirty="0" smtClean="0">
                <a:solidFill>
                  <a:srgbClr val="C00000"/>
                </a:solidFill>
              </a:rPr>
              <a:t>HASIČI</a:t>
            </a:r>
            <a:endParaRPr lang="cs-CZ" sz="13800" dirty="0">
              <a:solidFill>
                <a:srgbClr val="C00000"/>
              </a:solidFill>
            </a:endParaRPr>
          </a:p>
        </p:txBody>
      </p:sp>
      <p:sp>
        <p:nvSpPr>
          <p:cNvPr id="3" name="Podnadpis 2"/>
          <p:cNvSpPr>
            <a:spLocks noGrp="1"/>
          </p:cNvSpPr>
          <p:nvPr>
            <p:ph type="subTitle" idx="1"/>
          </p:nvPr>
        </p:nvSpPr>
        <p:spPr>
          <a:xfrm>
            <a:off x="540544" y="3284984"/>
            <a:ext cx="8062912" cy="2232248"/>
          </a:xfrm>
        </p:spPr>
        <p:txBody>
          <a:bodyPr>
            <a:noAutofit/>
          </a:bodyPr>
          <a:lstStyle/>
          <a:p>
            <a:pPr algn="ctr"/>
            <a:r>
              <a:rPr lang="cs-CZ" sz="16600" dirty="0" smtClean="0">
                <a:solidFill>
                  <a:srgbClr val="0F2EB1"/>
                </a:solidFill>
              </a:rPr>
              <a:t>150</a:t>
            </a:r>
            <a:r>
              <a:rPr lang="cs-CZ" sz="11500" dirty="0" smtClean="0">
                <a:solidFill>
                  <a:srgbClr val="0F2EB1"/>
                </a:solidFill>
              </a:rPr>
              <a:t> let</a:t>
            </a:r>
            <a:endParaRPr lang="cs-CZ" sz="11500" dirty="0">
              <a:solidFill>
                <a:srgbClr val="0F2EB1"/>
              </a:solidFill>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chemeClr val="accent1">
                <a:tint val="66000"/>
                <a:satMod val="160000"/>
                <a:alpha val="78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0736"/>
          </a:xfrm>
        </p:spPr>
        <p:txBody>
          <a:bodyPr/>
          <a:lstStyle/>
          <a:p>
            <a:pPr algn="ctr"/>
            <a:r>
              <a:rPr lang="cs-CZ" dirty="0" smtClean="0"/>
              <a:t>Co patří do výzbroje požárníků</a:t>
            </a:r>
            <a:endParaRPr lang="cs-CZ" dirty="0"/>
          </a:p>
        </p:txBody>
      </p:sp>
      <p:sp>
        <p:nvSpPr>
          <p:cNvPr id="9" name="Zástupný symbol pro obsah 8"/>
          <p:cNvSpPr>
            <a:spLocks noGrp="1"/>
          </p:cNvSpPr>
          <p:nvPr>
            <p:ph idx="1"/>
          </p:nvPr>
        </p:nvSpPr>
        <p:spPr>
          <a:xfrm>
            <a:off x="179512" y="1916832"/>
            <a:ext cx="8856984" cy="4824536"/>
          </a:xfrm>
        </p:spPr>
        <p:txBody>
          <a:bodyPr>
            <a:normAutofit lnSpcReduction="10000"/>
          </a:bodyPr>
          <a:lstStyle/>
          <a:p>
            <a:pPr marL="0">
              <a:spcBef>
                <a:spcPts val="0"/>
              </a:spcBef>
              <a:buNone/>
            </a:pPr>
            <a:r>
              <a:rPr lang="cs-CZ" sz="2400" dirty="0" smtClean="0">
                <a:latin typeface="Times New Roman" pitchFamily="18" charset="0"/>
                <a:cs typeface="Times New Roman" pitchFamily="18" charset="0"/>
              </a:rPr>
              <a:t>Vozidlo, které dopravuje požární výzbroj, nazýváme  požárnické auto.</a:t>
            </a:r>
          </a:p>
          <a:p>
            <a:pPr marL="0">
              <a:spcBef>
                <a:spcPts val="0"/>
              </a:spcBef>
              <a:buNone/>
            </a:pPr>
            <a:r>
              <a:rPr lang="cs-CZ" sz="2400" dirty="0" smtClean="0">
                <a:latin typeface="Times New Roman" pitchFamily="18" charset="0"/>
                <a:cs typeface="Times New Roman" pitchFamily="18" charset="0"/>
              </a:rPr>
              <a:t>Druh a množství výzbroje je přesně stanovené. Hadice a pomocný materiál převáží servisní vozidlo.</a:t>
            </a:r>
          </a:p>
          <a:p>
            <a:pPr marL="0">
              <a:spcBef>
                <a:spcPts val="0"/>
              </a:spcBef>
              <a:buNone/>
            </a:pPr>
            <a:endParaRPr lang="cs-CZ" sz="2400" dirty="0" smtClean="0">
              <a:latin typeface="Times New Roman" pitchFamily="18" charset="0"/>
              <a:cs typeface="Times New Roman" pitchFamily="18" charset="0"/>
            </a:endParaRPr>
          </a:p>
          <a:p>
            <a:pPr marL="182880" indent="-457200">
              <a:spcBef>
                <a:spcPts val="0"/>
              </a:spcBef>
              <a:buNone/>
            </a:pPr>
            <a:r>
              <a:rPr lang="cs-CZ" sz="2400" dirty="0" smtClean="0">
                <a:latin typeface="Times New Roman" pitchFamily="18" charset="0"/>
                <a:cs typeface="Times New Roman" pitchFamily="18" charset="0"/>
              </a:rPr>
              <a:t>1.posuvné žebříky</a:t>
            </a:r>
          </a:p>
          <a:p>
            <a:pPr marL="182880" indent="-457200">
              <a:spcBef>
                <a:spcPts val="0"/>
              </a:spcBef>
              <a:buNone/>
            </a:pPr>
            <a:r>
              <a:rPr lang="cs-CZ" sz="2400" dirty="0" smtClean="0">
                <a:latin typeface="Times New Roman" pitchFamily="18" charset="0"/>
                <a:cs typeface="Times New Roman" pitchFamily="18" charset="0"/>
              </a:rPr>
              <a:t>2.hydraulické čerpadlo</a:t>
            </a:r>
          </a:p>
          <a:p>
            <a:pPr marL="182880" indent="-457200">
              <a:spcBef>
                <a:spcPts val="0"/>
              </a:spcBef>
              <a:buNone/>
            </a:pPr>
            <a:r>
              <a:rPr lang="cs-CZ" sz="2400" dirty="0" smtClean="0">
                <a:latin typeface="Times New Roman" pitchFamily="18" charset="0"/>
                <a:cs typeface="Times New Roman" pitchFamily="18" charset="0"/>
              </a:rPr>
              <a:t>3.nosítka</a:t>
            </a:r>
          </a:p>
          <a:p>
            <a:pPr marL="182880" indent="-457200">
              <a:spcBef>
                <a:spcPts val="0"/>
              </a:spcBef>
              <a:buNone/>
            </a:pPr>
            <a:r>
              <a:rPr lang="cs-CZ" sz="2400" dirty="0" smtClean="0">
                <a:latin typeface="Times New Roman" pitchFamily="18" charset="0"/>
                <a:cs typeface="Times New Roman" pitchFamily="18" charset="0"/>
              </a:rPr>
              <a:t>4.dopravní kužel</a:t>
            </a:r>
          </a:p>
          <a:p>
            <a:pPr marL="182880" indent="-457200">
              <a:spcBef>
                <a:spcPts val="0"/>
              </a:spcBef>
              <a:buNone/>
            </a:pPr>
            <a:r>
              <a:rPr lang="cs-CZ" sz="2400" dirty="0" smtClean="0">
                <a:latin typeface="Times New Roman" pitchFamily="18" charset="0"/>
                <a:cs typeface="Times New Roman" pitchFamily="18" charset="0"/>
              </a:rPr>
              <a:t>5.kabel s navijákem</a:t>
            </a:r>
          </a:p>
          <a:p>
            <a:pPr marL="182880" indent="-457200">
              <a:spcBef>
                <a:spcPts val="0"/>
              </a:spcBef>
              <a:buNone/>
            </a:pPr>
            <a:r>
              <a:rPr lang="cs-CZ" sz="2400" dirty="0" smtClean="0">
                <a:latin typeface="Times New Roman" pitchFamily="18" charset="0"/>
                <a:cs typeface="Times New Roman" pitchFamily="18" charset="0"/>
              </a:rPr>
              <a:t>6.vyprošťovací hydraulické kleště</a:t>
            </a:r>
          </a:p>
          <a:p>
            <a:pPr marL="182880" indent="-457200">
              <a:spcBef>
                <a:spcPts val="0"/>
              </a:spcBef>
              <a:buNone/>
            </a:pPr>
            <a:r>
              <a:rPr lang="cs-CZ" sz="2400" dirty="0" smtClean="0">
                <a:latin typeface="Times New Roman" pitchFamily="18" charset="0"/>
                <a:cs typeface="Times New Roman" pitchFamily="18" charset="0"/>
              </a:rPr>
              <a:t>7.motorová pila</a:t>
            </a:r>
          </a:p>
          <a:p>
            <a:pPr marL="182880" indent="-457200">
              <a:spcBef>
                <a:spcPts val="0"/>
              </a:spcBef>
              <a:buNone/>
            </a:pPr>
            <a:r>
              <a:rPr lang="cs-CZ" sz="2400" dirty="0" smtClean="0">
                <a:latin typeface="Times New Roman" pitchFamily="18" charset="0"/>
                <a:cs typeface="Times New Roman" pitchFamily="18" charset="0"/>
              </a:rPr>
              <a:t>8.oblek s </a:t>
            </a:r>
            <a:r>
              <a:rPr lang="cs-CZ" sz="2400" dirty="0" err="1" smtClean="0">
                <a:latin typeface="Times New Roman" pitchFamily="18" charset="0"/>
                <a:cs typeface="Times New Roman" pitchFamily="18" charset="0"/>
              </a:rPr>
              <a:t>protižárovou</a:t>
            </a:r>
            <a:r>
              <a:rPr lang="cs-CZ" sz="2400" dirty="0" smtClean="0">
                <a:latin typeface="Times New Roman" pitchFamily="18" charset="0"/>
                <a:cs typeface="Times New Roman" pitchFamily="18" charset="0"/>
              </a:rPr>
              <a:t> úpravu</a:t>
            </a:r>
          </a:p>
          <a:p>
            <a:pPr marL="182880" indent="-457200">
              <a:spcBef>
                <a:spcPts val="0"/>
              </a:spcBef>
              <a:buNone/>
            </a:pPr>
            <a:r>
              <a:rPr lang="cs-CZ" sz="2400" dirty="0" smtClean="0">
                <a:latin typeface="Times New Roman" pitchFamily="18" charset="0"/>
                <a:cs typeface="Times New Roman" pitchFamily="18" charset="0"/>
              </a:rPr>
              <a:t>9.hadicový můstek</a:t>
            </a:r>
          </a:p>
          <a:p>
            <a:pPr marL="182880" indent="-457200">
              <a:spcBef>
                <a:spcPts val="0"/>
              </a:spcBef>
              <a:buNone/>
            </a:pPr>
            <a:r>
              <a:rPr lang="cs-CZ" sz="2400" dirty="0" smtClean="0">
                <a:latin typeface="Times New Roman" pitchFamily="18" charset="0"/>
                <a:cs typeface="Times New Roman" pitchFamily="18" charset="0"/>
              </a:rPr>
              <a:t>10.radiotelefon</a:t>
            </a:r>
          </a:p>
          <a:p>
            <a:pPr marL="182880" indent="-457200">
              <a:spcBef>
                <a:spcPts val="0"/>
              </a:spcBef>
              <a:buNone/>
            </a:pPr>
            <a:endParaRPr lang="cs-CZ" sz="2400" dirty="0" smtClean="0">
              <a:latin typeface="Times New Roman" pitchFamily="18" charset="0"/>
              <a:cs typeface="Times New Roman" pitchFamily="18" charset="0"/>
            </a:endParaRPr>
          </a:p>
          <a:p>
            <a:pPr marL="182880" indent="-457200">
              <a:spcBef>
                <a:spcPts val="0"/>
              </a:spcBef>
              <a:buNone/>
            </a:pPr>
            <a:endParaRPr lang="cs-CZ" sz="2400" dirty="0" smtClean="0">
              <a:latin typeface="Times New Roman" pitchFamily="18" charset="0"/>
              <a:cs typeface="Times New Roman" pitchFamily="18" charset="0"/>
            </a:endParaRPr>
          </a:p>
        </p:txBody>
      </p:sp>
      <p:sp>
        <p:nvSpPr>
          <p:cNvPr id="5" name="TextovéPole 4"/>
          <p:cNvSpPr txBox="1"/>
          <p:nvPr/>
        </p:nvSpPr>
        <p:spPr>
          <a:xfrm>
            <a:off x="4716016" y="2780928"/>
            <a:ext cx="4320480" cy="4154984"/>
          </a:xfrm>
          <a:prstGeom prst="rect">
            <a:avLst/>
          </a:prstGeom>
          <a:noFill/>
        </p:spPr>
        <p:txBody>
          <a:bodyPr wrap="square" rtlCol="0">
            <a:spAutoFit/>
          </a:bodyPr>
          <a:lstStyle/>
          <a:p>
            <a:r>
              <a:rPr lang="cs-CZ" sz="2400" dirty="0" smtClean="0">
                <a:latin typeface="Times New Roman" pitchFamily="18" charset="0"/>
                <a:cs typeface="Times New Roman" pitchFamily="18" charset="0"/>
              </a:rPr>
              <a:t>11.ruční světlomet</a:t>
            </a:r>
          </a:p>
          <a:p>
            <a:r>
              <a:rPr lang="cs-CZ" sz="2400" dirty="0" smtClean="0">
                <a:latin typeface="Times New Roman" pitchFamily="18" charset="0"/>
                <a:cs typeface="Times New Roman" pitchFamily="18" charset="0"/>
              </a:rPr>
              <a:t>12.ochranná dýchací maska</a:t>
            </a:r>
          </a:p>
          <a:p>
            <a:r>
              <a:rPr lang="cs-CZ" sz="2400" dirty="0" smtClean="0">
                <a:latin typeface="Times New Roman" pitchFamily="18" charset="0"/>
                <a:cs typeface="Times New Roman" pitchFamily="18" charset="0"/>
              </a:rPr>
              <a:t>13.výstražná vlajka   14.sekera</a:t>
            </a:r>
          </a:p>
          <a:p>
            <a:r>
              <a:rPr lang="cs-CZ" sz="2400" dirty="0" smtClean="0">
                <a:latin typeface="Times New Roman" pitchFamily="18" charset="0"/>
                <a:cs typeface="Times New Roman" pitchFamily="18" charset="0"/>
              </a:rPr>
              <a:t>15.páčidlo   16.výstražná vesta</a:t>
            </a:r>
          </a:p>
          <a:p>
            <a:r>
              <a:rPr lang="cs-CZ" sz="2400" dirty="0" smtClean="0">
                <a:latin typeface="Times New Roman" pitchFamily="18" charset="0"/>
                <a:cs typeface="Times New Roman" pitchFamily="18" charset="0"/>
              </a:rPr>
              <a:t>17.nádoby se stlačeným </a:t>
            </a:r>
          </a:p>
          <a:p>
            <a:r>
              <a:rPr lang="cs-CZ" sz="2400" dirty="0" smtClean="0">
                <a:latin typeface="Times New Roman" pitchFamily="18" charset="0"/>
                <a:cs typeface="Times New Roman" pitchFamily="18" charset="0"/>
              </a:rPr>
              <a:t>vzduchem  18.nádoby s pěnidlem</a:t>
            </a:r>
          </a:p>
          <a:p>
            <a:r>
              <a:rPr lang="cs-CZ" sz="2400" dirty="0" smtClean="0">
                <a:latin typeface="Times New Roman" pitchFamily="18" charset="0"/>
                <a:cs typeface="Times New Roman" pitchFamily="18" charset="0"/>
              </a:rPr>
              <a:t>19.pojízdný naviják na hadice</a:t>
            </a:r>
          </a:p>
          <a:p>
            <a:r>
              <a:rPr lang="cs-CZ" sz="2400" dirty="0" smtClean="0">
                <a:latin typeface="Times New Roman" pitchFamily="18" charset="0"/>
                <a:cs typeface="Times New Roman" pitchFamily="18" charset="0"/>
              </a:rPr>
              <a:t>20.hasící přístroj   21.tlakové hadice   22.ydrantový klíč</a:t>
            </a:r>
          </a:p>
          <a:p>
            <a:r>
              <a:rPr lang="cs-CZ" sz="2400" dirty="0" smtClean="0">
                <a:latin typeface="Times New Roman" pitchFamily="18" charset="0"/>
                <a:cs typeface="Times New Roman" pitchFamily="18" charset="0"/>
              </a:rPr>
              <a:t>23.hadicové armatury</a:t>
            </a:r>
          </a:p>
          <a:p>
            <a:r>
              <a:rPr lang="cs-CZ" sz="2400" dirty="0" smtClean="0">
                <a:latin typeface="Times New Roman" pitchFamily="18" charset="0"/>
                <a:cs typeface="Times New Roman" pitchFamily="18" charset="0"/>
              </a:rPr>
              <a:t>24.trysky</a:t>
            </a:r>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alpha val="76000"/>
              </a:srgbClr>
            </a:gs>
            <a:gs pos="21001">
              <a:srgbClr val="0819FB"/>
            </a:gs>
            <a:gs pos="35001">
              <a:srgbClr val="1A8D48"/>
            </a:gs>
            <a:gs pos="52000">
              <a:srgbClr val="FFFF00"/>
            </a:gs>
            <a:gs pos="73000">
              <a:srgbClr val="EE3F17"/>
            </a:gs>
            <a:gs pos="88000">
              <a:srgbClr val="E81766"/>
            </a:gs>
            <a:gs pos="100000">
              <a:srgbClr val="A603AB"/>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pPr algn="ctr"/>
            <a:r>
              <a:rPr lang="cs-CZ" dirty="0" smtClean="0">
                <a:solidFill>
                  <a:srgbClr val="072D7C"/>
                </a:solidFill>
              </a:rPr>
              <a:t>Jak pracují námořní požárníci</a:t>
            </a:r>
            <a:endParaRPr lang="cs-CZ" dirty="0">
              <a:solidFill>
                <a:srgbClr val="072D7C"/>
              </a:solidFill>
            </a:endParaRPr>
          </a:p>
        </p:txBody>
      </p:sp>
      <p:sp>
        <p:nvSpPr>
          <p:cNvPr id="5" name="Zástupný symbol pro obsah 4"/>
          <p:cNvSpPr>
            <a:spLocks noGrp="1"/>
          </p:cNvSpPr>
          <p:nvPr>
            <p:ph idx="1"/>
          </p:nvPr>
        </p:nvSpPr>
        <p:spPr/>
        <p:txBody>
          <a:bodyPr>
            <a:normAutofit/>
          </a:bodyPr>
          <a:lstStyle/>
          <a:p>
            <a:pPr marL="0" indent="0" algn="just">
              <a:buNone/>
            </a:pPr>
            <a:r>
              <a:rPr lang="cs-CZ" sz="2400" dirty="0" smtClean="0">
                <a:latin typeface="Times New Roman" pitchFamily="18" charset="0"/>
                <a:cs typeface="Times New Roman" pitchFamily="18" charset="0"/>
              </a:rPr>
              <a:t>Při požárech na mořských těžních plošinách, tankových nebo jiných lodích se hasiči mohou dostat na místo požáru jen lodí. Lodě požární ochrany jsou plující hasící čerpadla, která hasí vodou nasávanou pod trupem lodě. Voda se obyčejně ještě míchá s pěnou, aby </a:t>
            </a:r>
            <a:r>
              <a:rPr lang="cs-CZ" sz="2400" dirty="0" err="1" smtClean="0">
                <a:latin typeface="Times New Roman" pitchFamily="18" charset="0"/>
                <a:cs typeface="Times New Roman" pitchFamily="18" charset="0"/>
              </a:rPr>
              <a:t>pěnováděla</a:t>
            </a:r>
            <a:r>
              <a:rPr lang="cs-CZ" sz="2400" dirty="0" smtClean="0">
                <a:latin typeface="Times New Roman" pitchFamily="18" charset="0"/>
                <a:cs typeface="Times New Roman" pitchFamily="18" charset="0"/>
              </a:rPr>
              <a:t> snadněji uhasila například hořící ropu.</a:t>
            </a:r>
            <a:endParaRPr lang="cs-CZ" sz="2400" dirty="0">
              <a:latin typeface="Times New Roman" pitchFamily="18" charset="0"/>
              <a:cs typeface="Times New Roman" pitchFamily="18" charset="0"/>
            </a:endParaRPr>
          </a:p>
        </p:txBody>
      </p:sp>
      <p:pic>
        <p:nvPicPr>
          <p:cNvPr id="6" name="Zástupný symbol pro obsah 9" descr="bez názvu 21.png"/>
          <p:cNvPicPr>
            <a:picLocks noChangeAspect="1"/>
          </p:cNvPicPr>
          <p:nvPr/>
        </p:nvPicPr>
        <p:blipFill>
          <a:blip r:embed="rId2" cstate="print"/>
          <a:stretch>
            <a:fillRect/>
          </a:stretch>
        </p:blipFill>
        <p:spPr>
          <a:xfrm>
            <a:off x="539552" y="3933056"/>
            <a:ext cx="3168352" cy="1944216"/>
          </a:xfrm>
          <a:prstGeom prst="rect">
            <a:avLst/>
          </a:prstGeom>
        </p:spPr>
      </p:pic>
      <p:pic>
        <p:nvPicPr>
          <p:cNvPr id="7" name="Zástupný symbol pro obsah 11" descr="images5HF1RM3U.jpg"/>
          <p:cNvPicPr>
            <a:picLocks noChangeAspect="1"/>
          </p:cNvPicPr>
          <p:nvPr/>
        </p:nvPicPr>
        <p:blipFill>
          <a:blip r:embed="rId3" cstate="print"/>
          <a:stretch>
            <a:fillRect/>
          </a:stretch>
        </p:blipFill>
        <p:spPr>
          <a:xfrm>
            <a:off x="3707904" y="4869160"/>
            <a:ext cx="3075404" cy="1894547"/>
          </a:xfrm>
          <a:prstGeom prst="rect">
            <a:avLst/>
          </a:prstGeom>
        </p:spPr>
      </p:pic>
      <p:pic>
        <p:nvPicPr>
          <p:cNvPr id="8" name="Zástupný symbol pro obsah 13" descr="imagesIPAJ7HLK.jpg"/>
          <p:cNvPicPr>
            <a:picLocks noChangeAspect="1"/>
          </p:cNvPicPr>
          <p:nvPr/>
        </p:nvPicPr>
        <p:blipFill>
          <a:blip r:embed="rId4" cstate="print"/>
          <a:stretch>
            <a:fillRect/>
          </a:stretch>
        </p:blipFill>
        <p:spPr>
          <a:xfrm>
            <a:off x="6156176" y="3933056"/>
            <a:ext cx="2734414" cy="1728192"/>
          </a:xfrm>
          <a:prstGeom prst="rect">
            <a:avLst/>
          </a:prstGeom>
        </p:spPr>
      </p:pic>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alpha val="73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95536" y="704088"/>
            <a:ext cx="8367464" cy="1644792"/>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cs-CZ" dirty="0" smtClean="0"/>
              <a:t>Odkud se bere voda na hašení</a:t>
            </a:r>
            <a:br>
              <a:rPr lang="cs-CZ" dirty="0" smtClean="0"/>
            </a:br>
            <a:r>
              <a:rPr lang="cs-CZ" dirty="0" smtClean="0"/>
              <a:t>                     požárů?</a:t>
            </a:r>
            <a:endParaRPr lang="cs-CZ" dirty="0"/>
          </a:p>
        </p:txBody>
      </p:sp>
      <p:sp>
        <p:nvSpPr>
          <p:cNvPr id="6" name="TextovéPole 5"/>
          <p:cNvSpPr txBox="1"/>
          <p:nvPr/>
        </p:nvSpPr>
        <p:spPr>
          <a:xfrm>
            <a:off x="395536" y="2636912"/>
            <a:ext cx="8352928" cy="2308324"/>
          </a:xfrm>
          <a:prstGeom prst="rect">
            <a:avLst/>
          </a:prstGeom>
          <a:noFill/>
        </p:spPr>
        <p:txBody>
          <a:bodyPr wrap="square" rtlCol="0">
            <a:spAutoFit/>
          </a:bodyPr>
          <a:lstStyle/>
          <a:p>
            <a:pPr algn="just"/>
            <a:r>
              <a:rPr lang="cs-CZ" sz="2400" dirty="0" smtClean="0">
                <a:latin typeface="Times New Roman" pitchFamily="18" charset="0"/>
                <a:cs typeface="Times New Roman" pitchFamily="18" charset="0"/>
              </a:rPr>
              <a:t>Když se blízko místa požáru nachází jezero nebo řeka čerpá se voda z nich pomocí odstředivého čerpadla, které je ve výbavě požárního auta. V opačném případě se voda odebírá z hydrantů. Hydranty jsou vodní přípojky rozmístěné na cestách a chodnících všech měst a obcí. Cisternové hasící vozidlo však má vždy linou  nádrž vody potřebné na okamžitý zásah.</a:t>
            </a:r>
            <a:endParaRPr lang="cs-CZ" sz="2400" dirty="0">
              <a:latin typeface="Times New Roman" pitchFamily="18" charset="0"/>
              <a:cs typeface="Times New Roman" pitchFamily="18" charset="0"/>
            </a:endParaRPr>
          </a:p>
        </p:txBody>
      </p:sp>
      <p:pic>
        <p:nvPicPr>
          <p:cNvPr id="7" name="Zástupný symbol pro obsah 3" descr="bez názvu.png"/>
          <p:cNvPicPr>
            <a:picLocks noChangeAspect="1"/>
          </p:cNvPicPr>
          <p:nvPr/>
        </p:nvPicPr>
        <p:blipFill>
          <a:blip r:embed="rId2" cstate="print"/>
          <a:stretch>
            <a:fillRect/>
          </a:stretch>
        </p:blipFill>
        <p:spPr>
          <a:xfrm>
            <a:off x="251520" y="4941168"/>
            <a:ext cx="1101080" cy="1584175"/>
          </a:xfrm>
          <a:prstGeom prst="rect">
            <a:avLst/>
          </a:prstGeom>
        </p:spPr>
      </p:pic>
      <p:pic>
        <p:nvPicPr>
          <p:cNvPr id="8" name="Zástupný symbol pro obsah 7" descr="imagesU8JE6BDP.jpg"/>
          <p:cNvPicPr>
            <a:picLocks noChangeAspect="1"/>
          </p:cNvPicPr>
          <p:nvPr/>
        </p:nvPicPr>
        <p:blipFill>
          <a:blip r:embed="rId3" cstate="print"/>
          <a:stretch>
            <a:fillRect/>
          </a:stretch>
        </p:blipFill>
        <p:spPr>
          <a:xfrm>
            <a:off x="1475656" y="4941168"/>
            <a:ext cx="3384376" cy="1728192"/>
          </a:xfrm>
          <a:prstGeom prst="rect">
            <a:avLst/>
          </a:prstGeom>
        </p:spPr>
      </p:pic>
      <p:sp>
        <p:nvSpPr>
          <p:cNvPr id="9" name="TextovéPole 8"/>
          <p:cNvSpPr txBox="1"/>
          <p:nvPr/>
        </p:nvSpPr>
        <p:spPr>
          <a:xfrm>
            <a:off x="4932040" y="5085184"/>
            <a:ext cx="3744416" cy="1200329"/>
          </a:xfrm>
          <a:prstGeom prst="rect">
            <a:avLst/>
          </a:prstGeom>
          <a:noFill/>
        </p:spPr>
        <p:txBody>
          <a:bodyPr wrap="square" rtlCol="0">
            <a:spAutoFit/>
          </a:bodyPr>
          <a:lstStyle/>
          <a:p>
            <a:r>
              <a:rPr lang="cs-CZ" sz="2400" dirty="0" smtClean="0">
                <a:latin typeface="Times New Roman" pitchFamily="18" charset="0"/>
                <a:cs typeface="Times New Roman" pitchFamily="18" charset="0"/>
              </a:rPr>
              <a:t>Hydrant se rozděluje na:</a:t>
            </a:r>
          </a:p>
          <a:p>
            <a:r>
              <a:rPr lang="cs-CZ" sz="2400" dirty="0" smtClean="0">
                <a:latin typeface="Times New Roman" pitchFamily="18" charset="0"/>
                <a:cs typeface="Times New Roman" pitchFamily="18" charset="0"/>
              </a:rPr>
              <a:t>                       Nadzemní</a:t>
            </a:r>
          </a:p>
          <a:p>
            <a:r>
              <a:rPr lang="cs-CZ" sz="2400" dirty="0" smtClean="0">
                <a:latin typeface="Times New Roman" pitchFamily="18" charset="0"/>
                <a:cs typeface="Times New Roman" pitchFamily="18" charset="0"/>
              </a:rPr>
              <a:t>                       Podzemní</a:t>
            </a:r>
            <a:endParaRPr lang="cs-CZ" sz="24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0000">
              <a:srgbClr val="FF0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Hasící přístroj</a:t>
            </a:r>
            <a:endParaRPr lang="cs-CZ" dirty="0"/>
          </a:p>
        </p:txBody>
      </p:sp>
      <p:pic>
        <p:nvPicPr>
          <p:cNvPr id="4" name="Zástupný symbol pro obsah 3" descr="255px-FireExtinguisherABC.jpg"/>
          <p:cNvPicPr>
            <a:picLocks noGrp="1" noChangeAspect="1"/>
          </p:cNvPicPr>
          <p:nvPr>
            <p:ph idx="1"/>
          </p:nvPr>
        </p:nvPicPr>
        <p:blipFill>
          <a:blip r:embed="rId2" cstate="print"/>
          <a:stretch>
            <a:fillRect/>
          </a:stretch>
        </p:blipFill>
        <p:spPr>
          <a:xfrm>
            <a:off x="5868144" y="2060848"/>
            <a:ext cx="2736304" cy="4248472"/>
          </a:xfrm>
        </p:spPr>
      </p:pic>
      <p:sp>
        <p:nvSpPr>
          <p:cNvPr id="5" name="Obdélník 4"/>
          <p:cNvSpPr/>
          <p:nvPr/>
        </p:nvSpPr>
        <p:spPr>
          <a:xfrm>
            <a:off x="179512" y="1988840"/>
            <a:ext cx="5328592" cy="923330"/>
          </a:xfrm>
          <a:prstGeom prst="rect">
            <a:avLst/>
          </a:prstGeom>
        </p:spPr>
        <p:txBody>
          <a:bodyPr wrap="square">
            <a:spAutoFit/>
          </a:bodyPr>
          <a:lstStyle/>
          <a:p>
            <a:r>
              <a:rPr lang="cs-CZ" b="1" dirty="0" smtClean="0"/>
              <a:t>Hasicí přístroj</a:t>
            </a:r>
            <a:r>
              <a:rPr lang="cs-CZ" dirty="0" smtClean="0"/>
              <a:t> je jedním z věcných prostředků požární ochrany. Slouží především k operativnímu zdolávání požárů v počáteční fázi rozvoje.</a:t>
            </a:r>
            <a:endParaRPr lang="cs-CZ" dirty="0"/>
          </a:p>
        </p:txBody>
      </p:sp>
      <p:sp>
        <p:nvSpPr>
          <p:cNvPr id="6" name="TextovéPole 5"/>
          <p:cNvSpPr txBox="1"/>
          <p:nvPr/>
        </p:nvSpPr>
        <p:spPr>
          <a:xfrm>
            <a:off x="395536" y="3501008"/>
            <a:ext cx="4968552" cy="1908215"/>
          </a:xfrm>
          <a:prstGeom prst="rect">
            <a:avLst/>
          </a:prstGeom>
          <a:noFill/>
        </p:spPr>
        <p:txBody>
          <a:bodyPr wrap="square" rtlCol="0">
            <a:spAutoFit/>
          </a:bodyPr>
          <a:lstStyle/>
          <a:p>
            <a:r>
              <a:rPr lang="cs-CZ" sz="2000" dirty="0" smtClean="0"/>
              <a:t>Dělí se na :    Vodní</a:t>
            </a:r>
          </a:p>
          <a:p>
            <a:r>
              <a:rPr lang="cs-CZ" sz="2000" dirty="0" smtClean="0"/>
              <a:t>                       Práškový</a:t>
            </a:r>
          </a:p>
          <a:p>
            <a:r>
              <a:rPr lang="cs-CZ" sz="2000" dirty="0" smtClean="0"/>
              <a:t>                       Pěnový </a:t>
            </a:r>
          </a:p>
          <a:p>
            <a:r>
              <a:rPr lang="cs-CZ" sz="2000" dirty="0" smtClean="0"/>
              <a:t>                       Sněhový</a:t>
            </a:r>
          </a:p>
          <a:p>
            <a:r>
              <a:rPr lang="cs-CZ" sz="2000" dirty="0" smtClean="0"/>
              <a:t>                       </a:t>
            </a:r>
          </a:p>
          <a:p>
            <a:r>
              <a:rPr lang="cs-CZ" dirty="0" smtClean="0"/>
              <a:t>                       </a:t>
            </a:r>
            <a:endParaRPr lang="cs-CZ" dirty="0"/>
          </a:p>
        </p:txBody>
      </p:sp>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70000">
              <a:srgbClr val="FF0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1916832"/>
            <a:ext cx="8229600" cy="4389120"/>
          </a:xfrm>
        </p:spPr>
        <p:txBody>
          <a:bodyPr>
            <a:normAutofit fontScale="55000" lnSpcReduction="20000"/>
          </a:bodyPr>
          <a:lstStyle/>
          <a:p>
            <a:r>
              <a:rPr lang="cs-CZ" sz="3500" b="1" dirty="0" smtClean="0"/>
              <a:t>Vodní</a:t>
            </a:r>
          </a:p>
          <a:p>
            <a:r>
              <a:rPr lang="cs-CZ" sz="3500" dirty="0" smtClean="0"/>
              <a:t>Hasicí látkou je voda, která obsahuje uhličitan draselný, chránící proti zamrznutí. Nelze s ním hasit elektrická zařízení pod napětím. Má nejnižší účinnost, hasebním účinkem vody je především ochlazování (chladicí efekt). Vodní hasicí přístroje jsou vhodné pro hašení požárů pevných látek. Příkladem byl přístroj Minimax.</a:t>
            </a:r>
            <a:r>
              <a:rPr lang="cs-CZ" sz="3500" b="1" dirty="0" smtClean="0"/>
              <a:t>]</a:t>
            </a:r>
          </a:p>
          <a:p>
            <a:r>
              <a:rPr lang="cs-CZ" sz="3500" b="1" dirty="0" smtClean="0"/>
              <a:t>Pěnový</a:t>
            </a:r>
          </a:p>
          <a:p>
            <a:r>
              <a:rPr lang="cs-CZ" sz="3500" dirty="0" smtClean="0"/>
              <a:t>Kromě vody obsahuje i pěnidlo, které při provzdušnění vytváří pěnu. Díky pěnidlu dochází k snazšímu smáčení, ale především vytvořená pěna izoluje hořící látky od vzdušného kyslíku – pracuje na principu dusivého efektu. Proto lépe než samotná voda hasí pevné látky, ale především se používá k hašení hořlavých kapalin. Pouze u hasicích přístrojů s náplní pěnidla typu AR (</a:t>
            </a:r>
            <a:r>
              <a:rPr lang="cs-CZ" sz="3500" i="1" dirty="0" err="1" smtClean="0"/>
              <a:t>alcohol</a:t>
            </a:r>
            <a:r>
              <a:rPr lang="cs-CZ" sz="3500" i="1" dirty="0" smtClean="0"/>
              <a:t> </a:t>
            </a:r>
            <a:r>
              <a:rPr lang="cs-CZ" sz="3500" i="1" dirty="0" err="1" smtClean="0"/>
              <a:t>resistant</a:t>
            </a:r>
            <a:r>
              <a:rPr lang="cs-CZ" sz="3500" dirty="0" smtClean="0"/>
              <a:t>) jimi lze hasit i polární kapaliny, například líh nebo aceton, které standardní pěnu rozpouštějí. Při použití pěnidel typu AFFF významně působí izolační efekt (zabraňuje výstupu hořlavých par a plynů z pásma hoření a zároveň přístupu kyslíku). Přístrojem nelze hasit elektrická zařízení pod napětím, protože pěna je vodivá.</a:t>
            </a:r>
          </a:p>
          <a:p>
            <a:endParaRPr lang="cs-CZ" sz="3500" dirty="0" smtClean="0"/>
          </a:p>
          <a:p>
            <a:pPr>
              <a:buNone/>
            </a:pPr>
            <a:endParaRPr lang="cs-CZ" dirty="0"/>
          </a:p>
        </p:txBody>
      </p:sp>
    </p:spTree>
  </p:cSld>
  <p:clrMapOvr>
    <a:masterClrMapping/>
  </p:clrMapOvr>
  <p:transition>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0000">
              <a:srgbClr val="FF00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r>
              <a:rPr lang="cs-CZ" sz="2800" b="1" dirty="0" smtClean="0"/>
              <a:t>Práškový</a:t>
            </a:r>
          </a:p>
          <a:p>
            <a:r>
              <a:rPr lang="cs-CZ" sz="2800" dirty="0" smtClean="0"/>
              <a:t>Hasivem je speciální nebo univerzální jemný prášek, hnaný plynem. Jedná se o poměrně velmi účinné hasivo, jehož velkou výhodou je nevodivost. Proto je možné s ním hasit i elektrická zařízení pod napětím. Hasebním efektem je stěnový efekt. Je nevhodný do prostor, kde jsou přístroje citlivé na prach (elektronická zařízení atd.).</a:t>
            </a:r>
          </a:p>
          <a:p>
            <a:r>
              <a:rPr lang="cs-CZ" sz="2800" b="1" dirty="0" smtClean="0"/>
              <a:t>Sněhový</a:t>
            </a:r>
          </a:p>
          <a:p>
            <a:r>
              <a:rPr lang="cs-CZ" sz="2800" dirty="0" smtClean="0"/>
              <a:t>Hasivem je oxid uhličitý. Hasivo má po opuštění tlakové nádoby velmi nízkou teplotu – při ústí hubice asi −30 °C, proto je nutné hubici držet jen za držadlo. Nelze jím hasit sypké materiály, neboť proud plynu je velmi prudký. Není vhodný pro hašení pevných látek (dřeva apod.). Jeho použití v uzavřeném prostoru je nebezpečné. K hašení lze využít nejen sníh, ale i plyn, který z hubice uniká po vyčerpání sněhu.Přístrojem lze hasit elektronická zařízení.</a:t>
            </a:r>
          </a:p>
          <a:p>
            <a:endParaRPr lang="cs-CZ" dirty="0"/>
          </a:p>
        </p:txBody>
      </p:sp>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0000">
              <a:schemeClr val="accent5">
                <a:lumMod val="75000"/>
                <a:alpha val="83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Hasičské obleky proti žáru</a:t>
            </a:r>
            <a:endParaRPr lang="cs-CZ" dirty="0"/>
          </a:p>
        </p:txBody>
      </p:sp>
      <p:pic>
        <p:nvPicPr>
          <p:cNvPr id="8" name="Zástupný symbol pro obsah 3" descr="330px-Turnout_gear_in_the_Czech_Republic.jpg"/>
          <p:cNvPicPr>
            <a:picLocks noGrp="1" noChangeAspect="1"/>
          </p:cNvPicPr>
          <p:nvPr>
            <p:ph idx="1"/>
          </p:nvPr>
        </p:nvPicPr>
        <p:blipFill>
          <a:blip r:embed="rId2" cstate="print"/>
          <a:stretch>
            <a:fillRect/>
          </a:stretch>
        </p:blipFill>
        <p:spPr>
          <a:xfrm>
            <a:off x="4067944" y="2204864"/>
            <a:ext cx="4608512" cy="3139777"/>
          </a:xfrm>
        </p:spPr>
      </p:pic>
      <p:sp>
        <p:nvSpPr>
          <p:cNvPr id="5" name="Obdélník 4"/>
          <p:cNvSpPr/>
          <p:nvPr/>
        </p:nvSpPr>
        <p:spPr>
          <a:xfrm>
            <a:off x="323528" y="2690336"/>
            <a:ext cx="3600400" cy="1754326"/>
          </a:xfrm>
          <a:prstGeom prst="rect">
            <a:avLst/>
          </a:prstGeom>
        </p:spPr>
        <p:txBody>
          <a:bodyPr wrap="square">
            <a:spAutoFit/>
          </a:bodyPr>
          <a:lstStyle/>
          <a:p>
            <a:r>
              <a:rPr lang="cs-CZ" dirty="0" smtClean="0">
                <a:latin typeface="Times New Roman" pitchFamily="18" charset="0"/>
                <a:cs typeface="Times New Roman" pitchFamily="18" charset="0"/>
              </a:rPr>
              <a:t>Oblečení hasičů v České republice, zleva: běžné oblečení s reflexními pruhy, </a:t>
            </a:r>
            <a:r>
              <a:rPr lang="cs-CZ" i="1" dirty="0" err="1" smtClean="0">
                <a:latin typeface="Times New Roman" pitchFamily="18" charset="0"/>
                <a:cs typeface="Times New Roman" pitchFamily="18" charset="0"/>
              </a:rPr>
              <a:t>hazmat</a:t>
            </a:r>
            <a:r>
              <a:rPr lang="cs-CZ" i="1" dirty="0" smtClean="0">
                <a:latin typeface="Times New Roman" pitchFamily="18" charset="0"/>
                <a:cs typeface="Times New Roman" pitchFamily="18" charset="0"/>
              </a:rPr>
              <a:t> suit</a:t>
            </a:r>
            <a:r>
              <a:rPr lang="cs-CZ" dirty="0" smtClean="0">
                <a:latin typeface="Times New Roman" pitchFamily="18" charset="0"/>
                <a:cs typeface="Times New Roman" pitchFamily="18" charset="0"/>
              </a:rPr>
              <a:t> – pro likvidaci chemických havárií, </a:t>
            </a:r>
            <a:r>
              <a:rPr lang="cs-CZ" i="1" dirty="0" err="1" smtClean="0">
                <a:latin typeface="Times New Roman" pitchFamily="18" charset="0"/>
                <a:cs typeface="Times New Roman" pitchFamily="18" charset="0"/>
              </a:rPr>
              <a:t>fire</a:t>
            </a:r>
            <a:r>
              <a:rPr lang="cs-CZ" i="1" dirty="0" smtClean="0">
                <a:latin typeface="Times New Roman" pitchFamily="18" charset="0"/>
                <a:cs typeface="Times New Roman" pitchFamily="18" charset="0"/>
              </a:rPr>
              <a:t> </a:t>
            </a:r>
            <a:r>
              <a:rPr lang="cs-CZ" i="1" dirty="0" err="1" smtClean="0">
                <a:latin typeface="Times New Roman" pitchFamily="18" charset="0"/>
                <a:cs typeface="Times New Roman" pitchFamily="18" charset="0"/>
              </a:rPr>
              <a:t>proximity</a:t>
            </a:r>
            <a:r>
              <a:rPr lang="cs-CZ" i="1" dirty="0" smtClean="0">
                <a:latin typeface="Times New Roman" pitchFamily="18" charset="0"/>
                <a:cs typeface="Times New Roman" pitchFamily="18" charset="0"/>
              </a:rPr>
              <a:t> suit</a:t>
            </a:r>
            <a:r>
              <a:rPr lang="cs-CZ" dirty="0" smtClean="0">
                <a:latin typeface="Times New Roman" pitchFamily="18" charset="0"/>
                <a:cs typeface="Times New Roman" pitchFamily="18" charset="0"/>
              </a:rPr>
              <a:t> – proti extrémnímu sálavému teplu</a:t>
            </a:r>
            <a:endParaRPr lang="cs-CZ" dirty="0">
              <a:latin typeface="Times New Roman" pitchFamily="18" charset="0"/>
              <a:cs typeface="Times New Roman" pitchFamily="18" charset="0"/>
            </a:endParaRPr>
          </a:p>
        </p:txBody>
      </p:sp>
      <p:sp>
        <p:nvSpPr>
          <p:cNvPr id="6" name="TextovéPole 5"/>
          <p:cNvSpPr txBox="1"/>
          <p:nvPr/>
        </p:nvSpPr>
        <p:spPr>
          <a:xfrm>
            <a:off x="467544" y="4725144"/>
            <a:ext cx="3240360" cy="2062103"/>
          </a:xfrm>
          <a:prstGeom prst="rect">
            <a:avLst/>
          </a:prstGeom>
          <a:noFill/>
        </p:spPr>
        <p:txBody>
          <a:bodyPr wrap="square" rtlCol="0">
            <a:spAutoFit/>
          </a:bodyPr>
          <a:lstStyle/>
          <a:p>
            <a:r>
              <a:rPr lang="cs-CZ" sz="2000" b="1" dirty="0" err="1" smtClean="0">
                <a:latin typeface="Times New Roman" pitchFamily="18" charset="0"/>
                <a:cs typeface="Times New Roman" pitchFamily="18" charset="0"/>
              </a:rPr>
              <a:t>Protitepelná</a:t>
            </a:r>
            <a:r>
              <a:rPr lang="cs-CZ" sz="2000" b="1" dirty="0" smtClean="0">
                <a:latin typeface="Times New Roman" pitchFamily="18" charset="0"/>
                <a:cs typeface="Times New Roman" pitchFamily="18" charset="0"/>
              </a:rPr>
              <a:t> ochrana</a:t>
            </a:r>
          </a:p>
          <a:p>
            <a:r>
              <a:rPr lang="cs-CZ" dirty="0" err="1" smtClean="0">
                <a:latin typeface="Times New Roman" pitchFamily="18" charset="0"/>
                <a:cs typeface="Times New Roman" pitchFamily="18" charset="0"/>
              </a:rPr>
              <a:t>Ochrané</a:t>
            </a:r>
            <a:r>
              <a:rPr lang="cs-CZ" dirty="0" smtClean="0">
                <a:latin typeface="Times New Roman" pitchFamily="18" charset="0"/>
                <a:cs typeface="Times New Roman" pitchFamily="18" charset="0"/>
              </a:rPr>
              <a:t> oděvy proti sálavému</a:t>
            </a:r>
          </a:p>
          <a:p>
            <a:r>
              <a:rPr lang="cs-CZ" dirty="0" smtClean="0">
                <a:latin typeface="Times New Roman" pitchFamily="18" charset="0"/>
                <a:cs typeface="Times New Roman" pitchFamily="18" charset="0"/>
              </a:rPr>
              <a:t>teplu se</a:t>
            </a:r>
            <a:r>
              <a:rPr lang="cs-CZ" b="1" dirty="0" smtClean="0">
                <a:latin typeface="Times New Roman" pitchFamily="18" charset="0"/>
                <a:cs typeface="Times New Roman" pitchFamily="18" charset="0"/>
              </a:rPr>
              <a:t> </a:t>
            </a:r>
            <a:r>
              <a:rPr lang="cs-CZ" dirty="0" smtClean="0">
                <a:latin typeface="Times New Roman" pitchFamily="18" charset="0"/>
                <a:cs typeface="Times New Roman" pitchFamily="18" charset="0"/>
              </a:rPr>
              <a:t>už nevyrábějí z azbestu,</a:t>
            </a:r>
          </a:p>
          <a:p>
            <a:r>
              <a:rPr lang="cs-CZ" dirty="0" smtClean="0">
                <a:latin typeface="Times New Roman" pitchFamily="18" charset="0"/>
                <a:cs typeface="Times New Roman" pitchFamily="18" charset="0"/>
              </a:rPr>
              <a:t>ale z pokovené skleněné tkaniny</a:t>
            </a:r>
          </a:p>
          <a:p>
            <a:r>
              <a:rPr lang="cs-CZ" dirty="0" smtClean="0">
                <a:latin typeface="Times New Roman" pitchFamily="18" charset="0"/>
                <a:cs typeface="Times New Roman" pitchFamily="18" charset="0"/>
              </a:rPr>
              <a:t>nebo z odolné umělé hmoty.</a:t>
            </a:r>
          </a:p>
          <a:p>
            <a:r>
              <a:rPr lang="cs-CZ" dirty="0" smtClean="0">
                <a:latin typeface="Times New Roman" pitchFamily="18" charset="0"/>
                <a:cs typeface="Times New Roman" pitchFamily="18" charset="0"/>
              </a:rPr>
              <a:t>Rozlišujeme různé stupně ochrany.</a:t>
            </a:r>
          </a:p>
        </p:txBody>
      </p:sp>
      <p:sp>
        <p:nvSpPr>
          <p:cNvPr id="7" name="TextovéPole 6"/>
          <p:cNvSpPr txBox="1"/>
          <p:nvPr/>
        </p:nvSpPr>
        <p:spPr>
          <a:xfrm>
            <a:off x="3563888" y="5661248"/>
            <a:ext cx="5472608" cy="1538883"/>
          </a:xfrm>
          <a:prstGeom prst="rect">
            <a:avLst/>
          </a:prstGeom>
          <a:noFill/>
        </p:spPr>
        <p:txBody>
          <a:bodyPr wrap="square" rtlCol="0">
            <a:spAutoFit/>
          </a:bodyPr>
          <a:lstStyle/>
          <a:p>
            <a:r>
              <a:rPr lang="cs-CZ" sz="2000" b="1" dirty="0" smtClean="0">
                <a:latin typeface="Times New Roman" pitchFamily="18" charset="0"/>
                <a:cs typeface="Times New Roman" pitchFamily="18" charset="0"/>
              </a:rPr>
              <a:t>       </a:t>
            </a:r>
            <a:r>
              <a:rPr lang="cs-CZ" sz="2000" b="1" dirty="0" err="1" smtClean="0">
                <a:latin typeface="Times New Roman" pitchFamily="18" charset="0"/>
                <a:cs typeface="Times New Roman" pitchFamily="18" charset="0"/>
              </a:rPr>
              <a:t>Ochraný</a:t>
            </a:r>
            <a:r>
              <a:rPr lang="cs-CZ" sz="2000" b="1" dirty="0" smtClean="0">
                <a:latin typeface="Times New Roman" pitchFamily="18" charset="0"/>
                <a:cs typeface="Times New Roman" pitchFamily="18" charset="0"/>
              </a:rPr>
              <a:t> oděv proti </a:t>
            </a:r>
            <a:r>
              <a:rPr lang="cs-CZ" sz="2000" b="1" dirty="0" err="1" smtClean="0">
                <a:latin typeface="Times New Roman" pitchFamily="18" charset="0"/>
                <a:cs typeface="Times New Roman" pitchFamily="18" charset="0"/>
              </a:rPr>
              <a:t>chemikálijím</a:t>
            </a:r>
            <a:r>
              <a:rPr lang="cs-CZ" sz="2000" b="1" dirty="0" smtClean="0">
                <a:latin typeface="Times New Roman" pitchFamily="18" charset="0"/>
                <a:cs typeface="Times New Roman" pitchFamily="18" charset="0"/>
              </a:rPr>
              <a:t> kyselinám</a:t>
            </a:r>
          </a:p>
          <a:p>
            <a:r>
              <a:rPr lang="cs-CZ" dirty="0" smtClean="0">
                <a:latin typeface="Times New Roman" pitchFamily="18" charset="0"/>
                <a:cs typeface="Times New Roman" pitchFamily="18" charset="0"/>
              </a:rPr>
              <a:t>Tento </a:t>
            </a:r>
            <a:r>
              <a:rPr lang="cs-CZ" dirty="0" err="1" smtClean="0">
                <a:latin typeface="Times New Roman" pitchFamily="18" charset="0"/>
                <a:cs typeface="Times New Roman" pitchFamily="18" charset="0"/>
              </a:rPr>
              <a:t>ochraný</a:t>
            </a:r>
            <a:r>
              <a:rPr lang="cs-CZ" dirty="0" smtClean="0">
                <a:latin typeface="Times New Roman" pitchFamily="18" charset="0"/>
                <a:cs typeface="Times New Roman" pitchFamily="18" charset="0"/>
              </a:rPr>
              <a:t> oděv se často používá při nehodách v </a:t>
            </a:r>
            <a:r>
              <a:rPr lang="cs-CZ" dirty="0" err="1" smtClean="0">
                <a:latin typeface="Times New Roman" pitchFamily="18" charset="0"/>
                <a:cs typeface="Times New Roman" pitchFamily="18" charset="0"/>
              </a:rPr>
              <a:t>che</a:t>
            </a:r>
            <a:r>
              <a:rPr lang="cs-CZ" dirty="0" smtClean="0">
                <a:latin typeface="Times New Roman" pitchFamily="18" charset="0"/>
                <a:cs typeface="Times New Roman" pitchFamily="18" charset="0"/>
              </a:rPr>
              <a:t>-</a:t>
            </a:r>
          </a:p>
          <a:p>
            <a:r>
              <a:rPr lang="cs-CZ" dirty="0" err="1" smtClean="0">
                <a:latin typeface="Times New Roman" pitchFamily="18" charset="0"/>
                <a:cs typeface="Times New Roman" pitchFamily="18" charset="0"/>
              </a:rPr>
              <a:t>mických</a:t>
            </a:r>
            <a:r>
              <a:rPr lang="cs-CZ" dirty="0" smtClean="0">
                <a:latin typeface="Times New Roman" pitchFamily="18" charset="0"/>
                <a:cs typeface="Times New Roman" pitchFamily="18" charset="0"/>
              </a:rPr>
              <a:t> továrnách.Stupeň ochrany obleku se před </a:t>
            </a:r>
            <a:r>
              <a:rPr lang="cs-CZ" dirty="0" err="1" smtClean="0">
                <a:latin typeface="Times New Roman" pitchFamily="18" charset="0"/>
                <a:cs typeface="Times New Roman" pitchFamily="18" charset="0"/>
              </a:rPr>
              <a:t>zása</a:t>
            </a:r>
            <a:r>
              <a:rPr lang="cs-CZ" dirty="0" smtClean="0">
                <a:latin typeface="Times New Roman" pitchFamily="18" charset="0"/>
                <a:cs typeface="Times New Roman" pitchFamily="18" charset="0"/>
              </a:rPr>
              <a:t>-</a:t>
            </a:r>
          </a:p>
          <a:p>
            <a:r>
              <a:rPr lang="cs-CZ" dirty="0" smtClean="0">
                <a:latin typeface="Times New Roman" pitchFamily="18" charset="0"/>
                <a:cs typeface="Times New Roman" pitchFamily="18" charset="0"/>
              </a:rPr>
              <a:t>hem určí podle stupně ohrožení.</a:t>
            </a:r>
          </a:p>
          <a:p>
            <a:endParaRPr lang="cs-CZ" sz="2000" b="1"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82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pPr algn="ctr"/>
            <a:r>
              <a:rPr lang="cs-CZ" dirty="0" smtClean="0"/>
              <a:t>Hasičská přenosná stříkačka</a:t>
            </a:r>
            <a:endParaRPr lang="cs-CZ" dirty="0"/>
          </a:p>
        </p:txBody>
      </p:sp>
      <p:sp>
        <p:nvSpPr>
          <p:cNvPr id="5" name="Zástupný symbol pro obsah 4"/>
          <p:cNvSpPr>
            <a:spLocks noGrp="1"/>
          </p:cNvSpPr>
          <p:nvPr>
            <p:ph idx="1"/>
          </p:nvPr>
        </p:nvSpPr>
        <p:spPr/>
        <p:txBody>
          <a:bodyPr>
            <a:normAutofit/>
          </a:bodyPr>
          <a:lstStyle/>
          <a:p>
            <a:pPr>
              <a:buNone/>
            </a:pPr>
            <a:endParaRPr lang="cs-CZ" sz="2400" dirty="0" smtClean="0"/>
          </a:p>
          <a:p>
            <a:pPr>
              <a:buNone/>
            </a:pPr>
            <a:r>
              <a:rPr lang="cs-CZ" sz="2200" b="1" dirty="0" smtClean="0"/>
              <a:t>    Přenosná motorová stříkačka </a:t>
            </a:r>
            <a:r>
              <a:rPr lang="cs-CZ" sz="2200" dirty="0" smtClean="0"/>
              <a:t> je hasičská stříkačka, určená pro jednotky požární ochrany. Slouží k provedení zásahu od vodního zdroje na malé požáry nebo jako čerpadla pro doplňování cisteren. Vlastní stříkačku lze přenášet čtyřmi osobami a proto je možné její nasazení i na špatně přístupném vodním zdroji. Je tvořena motorovou jednotkou, odstředivým jednostupňovým čerpadlem z lehkých slitin, plynovou vývěvou</a:t>
            </a:r>
          </a:p>
          <a:p>
            <a:pPr>
              <a:buNone/>
            </a:pPr>
            <a:r>
              <a:rPr lang="cs-CZ" sz="2200" dirty="0" smtClean="0"/>
              <a:t>    </a:t>
            </a:r>
          </a:p>
          <a:p>
            <a:pPr>
              <a:buNone/>
            </a:pPr>
            <a:r>
              <a:rPr lang="cs-CZ" sz="2200" b="1" dirty="0" smtClean="0"/>
              <a:t>    </a:t>
            </a:r>
          </a:p>
          <a:p>
            <a:pPr>
              <a:buNone/>
            </a:pPr>
            <a:endParaRPr lang="cs-CZ" sz="2300" dirty="0"/>
          </a:p>
        </p:txBody>
      </p:sp>
      <p:pic>
        <p:nvPicPr>
          <p:cNvPr id="7" name="Zástupný symbol pro obsah 5" descr="330px-Ps12.jpg"/>
          <p:cNvPicPr>
            <a:picLocks noChangeAspect="1"/>
          </p:cNvPicPr>
          <p:nvPr/>
        </p:nvPicPr>
        <p:blipFill>
          <a:blip r:embed="rId2" cstate="print"/>
          <a:stretch>
            <a:fillRect/>
          </a:stretch>
        </p:blipFill>
        <p:spPr>
          <a:xfrm>
            <a:off x="5364088" y="4869160"/>
            <a:ext cx="2520280" cy="1872208"/>
          </a:xfrm>
          <a:prstGeom prst="rect">
            <a:avLst/>
          </a:prstGeom>
        </p:spPr>
      </p:pic>
      <p:sp>
        <p:nvSpPr>
          <p:cNvPr id="8" name="Obdélník 7"/>
          <p:cNvSpPr/>
          <p:nvPr/>
        </p:nvSpPr>
        <p:spPr>
          <a:xfrm>
            <a:off x="683568" y="4725144"/>
            <a:ext cx="4104456" cy="1446550"/>
          </a:xfrm>
          <a:prstGeom prst="rect">
            <a:avLst/>
          </a:prstGeom>
        </p:spPr>
        <p:txBody>
          <a:bodyPr wrap="square">
            <a:spAutoFit/>
          </a:bodyPr>
          <a:lstStyle/>
          <a:p>
            <a:r>
              <a:rPr lang="cs-CZ" sz="2200" dirty="0" smtClean="0"/>
              <a:t>na spálené plyny a rámem,                         uzpůsobeným k přenášení     stříkačky a ustavení na pevný terén. </a:t>
            </a:r>
            <a:endParaRPr lang="cs-CZ" sz="2200" dirty="0"/>
          </a:p>
        </p:txBody>
      </p:sp>
    </p:spTree>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0000">
              <a:srgbClr val="7030A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1224136"/>
          </a:xfrm>
        </p:spPr>
        <p:txBody>
          <a:bodyPr/>
          <a:lstStyle/>
          <a:p>
            <a:pPr algn="ctr"/>
            <a:r>
              <a:rPr lang="cs-CZ" dirty="0" smtClean="0"/>
              <a:t>Hasičská auta</a:t>
            </a:r>
            <a:endParaRPr lang="cs-CZ" dirty="0"/>
          </a:p>
        </p:txBody>
      </p:sp>
      <p:pic>
        <p:nvPicPr>
          <p:cNvPr id="6" name="Zástupný symbol pro obsah 5" descr="bez názvu2.png"/>
          <p:cNvPicPr>
            <a:picLocks noChangeAspect="1"/>
          </p:cNvPicPr>
          <p:nvPr/>
        </p:nvPicPr>
        <p:blipFill>
          <a:blip r:embed="rId2" cstate="print"/>
          <a:stretch>
            <a:fillRect/>
          </a:stretch>
        </p:blipFill>
        <p:spPr>
          <a:xfrm>
            <a:off x="6588224" y="1484784"/>
            <a:ext cx="2376264" cy="1800199"/>
          </a:xfrm>
          <a:prstGeom prst="rect">
            <a:avLst/>
          </a:prstGeom>
        </p:spPr>
      </p:pic>
      <p:pic>
        <p:nvPicPr>
          <p:cNvPr id="7" name="Zástupný symbol pro obsah 3" descr="Na_Knížecí,_LIAZ_HZS_DPHLMP.jpg"/>
          <p:cNvPicPr>
            <a:picLocks noChangeAspect="1"/>
          </p:cNvPicPr>
          <p:nvPr/>
        </p:nvPicPr>
        <p:blipFill>
          <a:blip r:embed="rId3" cstate="print"/>
          <a:stretch>
            <a:fillRect/>
          </a:stretch>
        </p:blipFill>
        <p:spPr>
          <a:xfrm>
            <a:off x="179512" y="3429000"/>
            <a:ext cx="2808312" cy="2109425"/>
          </a:xfrm>
          <a:prstGeom prst="rect">
            <a:avLst/>
          </a:prstGeom>
        </p:spPr>
      </p:pic>
      <p:pic>
        <p:nvPicPr>
          <p:cNvPr id="8" name="Zástupný symbol pro obsah 3" descr="008.jpg"/>
          <p:cNvPicPr>
            <a:picLocks noChangeAspect="1"/>
          </p:cNvPicPr>
          <p:nvPr/>
        </p:nvPicPr>
        <p:blipFill>
          <a:blip r:embed="rId4" cstate="print"/>
          <a:stretch>
            <a:fillRect/>
          </a:stretch>
        </p:blipFill>
        <p:spPr>
          <a:xfrm>
            <a:off x="179512" y="1340768"/>
            <a:ext cx="2592288" cy="2016224"/>
          </a:xfrm>
          <a:prstGeom prst="rect">
            <a:avLst/>
          </a:prstGeom>
        </p:spPr>
      </p:pic>
      <p:pic>
        <p:nvPicPr>
          <p:cNvPr id="9" name="Zástupný symbol pro obsah 3" descr="1.jpg"/>
          <p:cNvPicPr>
            <a:picLocks noChangeAspect="1"/>
          </p:cNvPicPr>
          <p:nvPr/>
        </p:nvPicPr>
        <p:blipFill>
          <a:blip r:embed="rId5" cstate="print"/>
          <a:stretch>
            <a:fillRect/>
          </a:stretch>
        </p:blipFill>
        <p:spPr>
          <a:xfrm>
            <a:off x="3347864" y="2564904"/>
            <a:ext cx="3131840" cy="1887488"/>
          </a:xfrm>
          <a:prstGeom prst="rect">
            <a:avLst/>
          </a:prstGeom>
        </p:spPr>
      </p:pic>
      <p:pic>
        <p:nvPicPr>
          <p:cNvPr id="11" name="Zástupný symbol pro obsah 3" descr="330px-Hasiščský_sbor.jpg"/>
          <p:cNvPicPr>
            <a:picLocks noGrp="1" noChangeAspect="1"/>
          </p:cNvPicPr>
          <p:nvPr>
            <p:ph idx="1"/>
          </p:nvPr>
        </p:nvPicPr>
        <p:blipFill>
          <a:blip r:embed="rId6" cstate="print"/>
          <a:stretch>
            <a:fillRect/>
          </a:stretch>
        </p:blipFill>
        <p:spPr>
          <a:xfrm>
            <a:off x="4788024" y="4797152"/>
            <a:ext cx="2815580" cy="1843633"/>
          </a:xfrm>
          <a:prstGeom prst="rect">
            <a:avLst/>
          </a:prstGeom>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31000">
              <a:srgbClr val="FF0000"/>
            </a:gs>
            <a:gs pos="16000">
              <a:srgbClr val="00CCCC"/>
            </a:gs>
            <a:gs pos="47000">
              <a:srgbClr val="9999FF"/>
            </a:gs>
            <a:gs pos="60001">
              <a:srgbClr val="2E6792"/>
            </a:gs>
            <a:gs pos="71001">
              <a:srgbClr val="3333CC"/>
            </a:gs>
            <a:gs pos="81000">
              <a:srgbClr val="1170FF"/>
            </a:gs>
            <a:gs pos="100000">
              <a:srgbClr val="006699"/>
            </a:gs>
          </a:gsLst>
          <a:lin ang="8100000" scaled="1"/>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1872208"/>
          </a:xfrm>
        </p:spPr>
        <p:txBody>
          <a:bodyPr>
            <a:normAutofit/>
          </a:bodyPr>
          <a:lstStyle/>
          <a:p>
            <a:pPr algn="ctr"/>
            <a:r>
              <a:rPr lang="cs-CZ" b="1" dirty="0" smtClean="0">
                <a:solidFill>
                  <a:schemeClr val="tx1"/>
                </a:solidFill>
              </a:rPr>
              <a:t>Fotky z hasičských sportovních soutěží</a:t>
            </a:r>
            <a:endParaRPr lang="cs-CZ" b="1" dirty="0">
              <a:solidFill>
                <a:schemeClr val="tx1"/>
              </a:solidFill>
            </a:endParaRPr>
          </a:p>
        </p:txBody>
      </p:sp>
      <p:pic>
        <p:nvPicPr>
          <p:cNvPr id="3" name="Picture 2" descr="C:\Users\FRANTA\Documents\FRANTA DOKUMENTY\Fanouškova složka\PREZENTACE\FOTO prezentace\IMG_0051.JPG"/>
          <p:cNvPicPr>
            <a:picLocks noGrp="1" noChangeAspect="1" noChangeArrowheads="1"/>
          </p:cNvPicPr>
          <p:nvPr>
            <p:ph idx="1"/>
          </p:nvPr>
        </p:nvPicPr>
        <p:blipFill>
          <a:blip r:embed="rId2" cstate="print"/>
          <a:srcRect/>
          <a:stretch>
            <a:fillRect/>
          </a:stretch>
        </p:blipFill>
        <p:spPr bwMode="auto">
          <a:xfrm>
            <a:off x="1979712" y="2708920"/>
            <a:ext cx="5423521" cy="3615680"/>
          </a:xfrm>
          <a:prstGeom prst="rect">
            <a:avLst/>
          </a:prstGeom>
          <a:noFill/>
        </p:spPr>
      </p:pic>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6000">
              <a:srgbClr val="0F2EB1"/>
            </a:gs>
            <a:gs pos="56000">
              <a:srgbClr val="0F2EB1"/>
            </a:gs>
            <a:gs pos="56000">
              <a:srgbClr val="0F2EB1"/>
            </a:gs>
            <a:gs pos="56000">
              <a:srgbClr val="0F2EB1"/>
            </a:gs>
            <a:gs pos="56000">
              <a:srgbClr val="0F2EB1"/>
            </a:gs>
            <a:gs pos="56000">
              <a:srgbClr val="0F2EB1"/>
            </a:gs>
            <a:gs pos="24000">
              <a:srgbClr val="0F2EB1"/>
            </a:gs>
            <a:gs pos="50000">
              <a:schemeClr val="accent1">
                <a:tint val="44500"/>
                <a:satMod val="160000"/>
              </a:schemeClr>
            </a:gs>
            <a:gs pos="100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457200" y="692696"/>
            <a:ext cx="8229600" cy="1154392"/>
          </a:xfrm>
        </p:spPr>
        <p:txBody>
          <a:bodyPr>
            <a:normAutofit fontScale="90000"/>
          </a:bodyPr>
          <a:lstStyle/>
          <a:p>
            <a:pPr algn="ctr"/>
            <a:r>
              <a:rPr lang="cs-CZ"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Kdo je to vlastně hasič?</a:t>
            </a:r>
            <a:endParaRPr lang="cs-CZ" sz="6000" dirty="0">
              <a:solidFill>
                <a:srgbClr val="FF0000"/>
              </a:solidFill>
            </a:endParaRPr>
          </a:p>
        </p:txBody>
      </p:sp>
      <p:sp>
        <p:nvSpPr>
          <p:cNvPr id="5" name="Zástupný symbol pro obsah 4"/>
          <p:cNvSpPr>
            <a:spLocks noGrp="1"/>
          </p:cNvSpPr>
          <p:nvPr>
            <p:ph idx="1"/>
          </p:nvPr>
        </p:nvSpPr>
        <p:spPr/>
        <p:txBody>
          <a:bodyPr>
            <a:normAutofit fontScale="92500"/>
          </a:bodyPr>
          <a:lstStyle/>
          <a:p>
            <a:endParaRPr lang="cs-CZ" sz="2800" dirty="0" smtClean="0">
              <a:solidFill>
                <a:srgbClr val="FFFF00"/>
              </a:solidFill>
            </a:endParaRPr>
          </a:p>
          <a:p>
            <a:pPr algn="just">
              <a:buNone/>
            </a:pPr>
            <a:r>
              <a:rPr lang="cs-CZ" b="1" u="sng" dirty="0" smtClean="0">
                <a:solidFill>
                  <a:srgbClr val="FFFF00"/>
                </a:solidFill>
                <a:latin typeface="Times New Roman" pitchFamily="18" charset="0"/>
                <a:cs typeface="Times New Roman" pitchFamily="18" charset="0"/>
              </a:rPr>
              <a:t>Hasič</a:t>
            </a:r>
            <a:r>
              <a:rPr lang="cs-CZ" dirty="0" smtClean="0">
                <a:solidFill>
                  <a:srgbClr val="FFFF00"/>
                </a:solidFill>
                <a:latin typeface="Times New Roman" pitchFamily="18" charset="0"/>
                <a:cs typeface="Times New Roman" pitchFamily="18" charset="0"/>
              </a:rPr>
              <a:t> (staré označení </a:t>
            </a:r>
            <a:r>
              <a:rPr lang="cs-CZ" b="1" dirty="0" smtClean="0">
                <a:solidFill>
                  <a:srgbClr val="FFFF00"/>
                </a:solidFill>
                <a:latin typeface="Times New Roman" pitchFamily="18" charset="0"/>
                <a:cs typeface="Times New Roman" pitchFamily="18" charset="0"/>
              </a:rPr>
              <a:t>požárník</a:t>
            </a:r>
            <a:r>
              <a:rPr lang="cs-CZ" dirty="0" smtClean="0">
                <a:solidFill>
                  <a:srgbClr val="FFFF00"/>
                </a:solidFill>
                <a:latin typeface="Times New Roman" pitchFamily="18" charset="0"/>
                <a:cs typeface="Times New Roman" pitchFamily="18" charset="0"/>
              </a:rPr>
              <a:t>) je zejména označení pro 	profesionálních nebo dobrovolného člena hasičské 	jednotky.</a:t>
            </a:r>
          </a:p>
          <a:p>
            <a:pPr algn="just">
              <a:buNone/>
            </a:pPr>
            <a:r>
              <a:rPr lang="cs-CZ" dirty="0" smtClean="0">
                <a:solidFill>
                  <a:srgbClr val="FFFF00"/>
                </a:solidFill>
                <a:latin typeface="Times New Roman" pitchFamily="18" charset="0"/>
                <a:cs typeface="Times New Roman" pitchFamily="18" charset="0"/>
              </a:rPr>
              <a:t>   	Kromě hašení požárů zasahují hasiči obvykle také v  případech povodní, jiných živelných pohrom, ekologických haváriích, pomáhají při dopravních nehodách, technické pomoci a jiných mimořádných událostech. Vykonávají tedy také další činnosti, které v jiných zemích vykonávají specialisté zvaní záchranáři. Spolupůsobí též při prevenci požárů a dalších podobných nežádoucích událostí.</a:t>
            </a:r>
          </a:p>
          <a:p>
            <a:pPr algn="just"/>
            <a:endParaRPr lang="cs-CZ"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FFFF00"/>
            </a:gs>
            <a:gs pos="16000">
              <a:srgbClr val="00CCCC"/>
            </a:gs>
            <a:gs pos="47000">
              <a:srgbClr val="9999FF"/>
            </a:gs>
            <a:gs pos="60001">
              <a:srgbClr val="2E6792"/>
            </a:gs>
            <a:gs pos="71001">
              <a:srgbClr val="3333CC"/>
            </a:gs>
            <a:gs pos="81000">
              <a:srgbClr val="1170FF"/>
            </a:gs>
            <a:gs pos="100000">
              <a:srgbClr val="006699"/>
            </a:gs>
          </a:gsLst>
          <a:lin ang="8100000" scaled="1"/>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 name="Picture 2" descr="C:\Users\FRANTA\Documents\FRANTA DOKUMENTY\Fanouškova složka\PREZENTACE\FOTO prezentace\IMG_0010.JPG"/>
          <p:cNvPicPr>
            <a:picLocks noGrp="1" noChangeAspect="1" noChangeArrowheads="1"/>
          </p:cNvPicPr>
          <p:nvPr>
            <p:ph idx="1"/>
          </p:nvPr>
        </p:nvPicPr>
        <p:blipFill>
          <a:blip r:embed="rId2" cstate="print"/>
          <a:srcRect/>
          <a:stretch>
            <a:fillRect/>
          </a:stretch>
        </p:blipFill>
        <p:spPr bwMode="auto">
          <a:xfrm>
            <a:off x="1691680" y="1484784"/>
            <a:ext cx="5531532" cy="3687688"/>
          </a:xfrm>
          <a:prstGeom prst="rect">
            <a:avLst/>
          </a:prstGeom>
          <a:noFill/>
        </p:spPr>
      </p:pic>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FFFF00"/>
            </a:gs>
            <a:gs pos="16000">
              <a:srgbClr val="00CCCC"/>
            </a:gs>
            <a:gs pos="47000">
              <a:srgbClr val="9999FF"/>
            </a:gs>
            <a:gs pos="60001">
              <a:srgbClr val="2E6792"/>
            </a:gs>
            <a:gs pos="71001">
              <a:srgbClr val="3333CC"/>
            </a:gs>
            <a:gs pos="81000">
              <a:srgbClr val="1170FF"/>
            </a:gs>
            <a:gs pos="100000">
              <a:srgbClr val="006699"/>
            </a:gs>
          </a:gsLst>
          <a:lin ang="2700000" scaled="1"/>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 name="Picture 2" descr="C:\Users\FRANTA\Documents\FRANTA DOKUMENTY\Fanouškova složka\PREZENTACE\FOTO prezentace\IMG_0009.JPG"/>
          <p:cNvPicPr>
            <a:picLocks noGrp="1" noChangeAspect="1" noChangeArrowheads="1"/>
          </p:cNvPicPr>
          <p:nvPr>
            <p:ph idx="1"/>
          </p:nvPr>
        </p:nvPicPr>
        <p:blipFill>
          <a:blip r:embed="rId2" cstate="print"/>
          <a:srcRect/>
          <a:stretch>
            <a:fillRect/>
          </a:stretch>
        </p:blipFill>
        <p:spPr bwMode="auto">
          <a:xfrm>
            <a:off x="1259632" y="1268760"/>
            <a:ext cx="6584156" cy="4389437"/>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8000">
              <a:srgbClr val="FFFF00"/>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11" name="Nadpis 10"/>
          <p:cNvSpPr>
            <a:spLocks noGrp="1"/>
          </p:cNvSpPr>
          <p:nvPr>
            <p:ph type="title"/>
          </p:nvPr>
        </p:nvSpPr>
        <p:spPr/>
        <p:txBody>
          <a:bodyPr/>
          <a:lstStyle/>
          <a:p>
            <a:endParaRPr lang="cs-CZ"/>
          </a:p>
        </p:txBody>
      </p:sp>
      <p:pic>
        <p:nvPicPr>
          <p:cNvPr id="2" name="Picture 2" descr="C:\Users\FRANTA\Documents\FRANTA DOKUMENTY\Fanouškova složka\PREZENTACE\FOTO prezentace\IMG_0088.JPG"/>
          <p:cNvPicPr>
            <a:picLocks noGrp="1" noChangeAspect="1" noChangeArrowheads="1"/>
          </p:cNvPicPr>
          <p:nvPr>
            <p:ph idx="1"/>
          </p:nvPr>
        </p:nvPicPr>
        <p:blipFill>
          <a:blip r:embed="rId2" cstate="print"/>
          <a:srcRect/>
          <a:stretch>
            <a:fillRect/>
          </a:stretch>
        </p:blipFill>
        <p:spPr bwMode="auto">
          <a:xfrm>
            <a:off x="1259632" y="1412776"/>
            <a:ext cx="6584156" cy="4389437"/>
          </a:xfrm>
          <a:prstGeom prst="rect">
            <a:avLst/>
          </a:prstGeom>
          <a:noFill/>
        </p:spPr>
      </p:pic>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FFFF00"/>
            </a:gs>
            <a:gs pos="16000">
              <a:srgbClr val="00CCCC"/>
            </a:gs>
            <a:gs pos="47000">
              <a:srgbClr val="9999FF"/>
            </a:gs>
            <a:gs pos="60001">
              <a:srgbClr val="2E6792"/>
            </a:gs>
            <a:gs pos="71001">
              <a:srgbClr val="3333CC"/>
            </a:gs>
            <a:gs pos="81000">
              <a:srgbClr val="1170FF"/>
            </a:gs>
            <a:gs pos="100000">
              <a:srgbClr val="006699"/>
            </a:gs>
          </a:gsLst>
          <a:lin ang="0" scaled="1"/>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 name="Picture 2" descr="C:\Users\FRANTA\Documents\FRANTA DOKUMENTY\Fanouškova složka\PREZENTACE\FOTO prezentace\IMG_1085.JPG"/>
          <p:cNvPicPr>
            <a:picLocks noGrp="1" noChangeAspect="1" noChangeArrowheads="1"/>
          </p:cNvPicPr>
          <p:nvPr>
            <p:ph idx="1"/>
          </p:nvPr>
        </p:nvPicPr>
        <p:blipFill>
          <a:blip r:embed="rId2" cstate="print"/>
          <a:srcRect/>
          <a:stretch>
            <a:fillRect/>
          </a:stretch>
        </p:blipFill>
        <p:spPr bwMode="auto">
          <a:xfrm>
            <a:off x="1619672" y="1484784"/>
            <a:ext cx="5852583" cy="4389437"/>
          </a:xfrm>
          <a:prstGeom prst="rect">
            <a:avLst/>
          </a:prstGeom>
          <a:noFill/>
        </p:spPr>
      </p:pic>
    </p:spTree>
  </p:cSld>
  <p:clrMapOvr>
    <a:masterClrMapping/>
  </p:clrMapOvr>
  <p:transition>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2088232"/>
          </a:xfrm>
        </p:spPr>
        <p:txBody>
          <a:bodyPr>
            <a:noAutofit/>
          </a:bodyPr>
          <a:lstStyle/>
          <a:p>
            <a:pPr algn="ctr"/>
            <a:r>
              <a:rPr lang="cs-CZ" sz="5400" b="1" dirty="0" smtClean="0">
                <a:solidFill>
                  <a:srgbClr val="FF0000"/>
                </a:solidFill>
              </a:rPr>
              <a:t>Letní hasičský tábor </a:t>
            </a:r>
            <a:r>
              <a:rPr lang="cs-CZ" sz="5400" b="1" dirty="0" err="1" smtClean="0">
                <a:solidFill>
                  <a:srgbClr val="FF0000"/>
                </a:solidFill>
              </a:rPr>
              <a:t>Lubenec</a:t>
            </a:r>
            <a:r>
              <a:rPr lang="cs-CZ" sz="5400" b="1" dirty="0" smtClean="0">
                <a:solidFill>
                  <a:srgbClr val="FF0000"/>
                </a:solidFill>
              </a:rPr>
              <a:t> 2013</a:t>
            </a:r>
            <a:endParaRPr lang="cs-CZ" sz="5400" b="1" dirty="0">
              <a:solidFill>
                <a:srgbClr val="FF0000"/>
              </a:solidFill>
            </a:endParaRPr>
          </a:p>
        </p:txBody>
      </p:sp>
      <p:sp>
        <p:nvSpPr>
          <p:cNvPr id="3" name="Zástupný symbol pro obsah 2"/>
          <p:cNvSpPr>
            <a:spLocks noGrp="1"/>
          </p:cNvSpPr>
          <p:nvPr>
            <p:ph idx="1"/>
          </p:nvPr>
        </p:nvSpPr>
        <p:spPr>
          <a:xfrm>
            <a:off x="457200" y="3212976"/>
            <a:ext cx="8229600" cy="3111624"/>
          </a:xfrm>
        </p:spPr>
        <p:txBody>
          <a:bodyPr>
            <a:normAutofit/>
          </a:bodyPr>
          <a:lstStyle/>
          <a:p>
            <a:pPr>
              <a:buNone/>
            </a:pPr>
            <a:r>
              <a:rPr lang="cs-CZ" sz="3200" b="1" dirty="0" smtClean="0"/>
              <a:t>Pořadatelé:       </a:t>
            </a:r>
            <a:r>
              <a:rPr lang="cs-CZ" sz="3200" dirty="0" smtClean="0"/>
              <a:t>SDH Bučí</a:t>
            </a:r>
          </a:p>
          <a:p>
            <a:pPr>
              <a:buNone/>
            </a:pPr>
            <a:r>
              <a:rPr lang="cs-CZ" sz="3200" dirty="0" smtClean="0"/>
              <a:t>                            SDH </a:t>
            </a:r>
            <a:r>
              <a:rPr lang="cs-CZ" sz="3200" dirty="0" err="1" smtClean="0"/>
              <a:t>Úněšov</a:t>
            </a:r>
            <a:endParaRPr lang="cs-CZ" sz="3200" dirty="0" smtClean="0"/>
          </a:p>
          <a:p>
            <a:pPr>
              <a:buNone/>
            </a:pPr>
            <a:r>
              <a:rPr lang="cs-CZ" sz="3200" dirty="0" smtClean="0"/>
              <a:t>                            SDH Horní Bělá </a:t>
            </a:r>
            <a:endParaRPr lang="cs-CZ" sz="3200" dirty="0"/>
          </a:p>
        </p:txBody>
      </p:sp>
    </p:spTree>
  </p:cSld>
  <p:clrMapOvr>
    <a:masterClrMapping/>
  </p:clrMapOvr>
  <p:transition>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9218" name="Picture 2" descr="E:\07.08. středa\tabor-67.jpg"/>
          <p:cNvPicPr>
            <a:picLocks noGrp="1" noChangeAspect="1" noChangeArrowheads="1"/>
          </p:cNvPicPr>
          <p:nvPr>
            <p:ph idx="1"/>
          </p:nvPr>
        </p:nvPicPr>
        <p:blipFill>
          <a:blip r:embed="rId2" cstate="print"/>
          <a:srcRect/>
          <a:stretch>
            <a:fillRect/>
          </a:stretch>
        </p:blipFill>
        <p:spPr bwMode="auto">
          <a:xfrm>
            <a:off x="1279922" y="1935163"/>
            <a:ext cx="6584156" cy="4389437"/>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3500000" scaled="1"/>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8194" name="Picture 2" descr="E:\07.08. středa\tabor-66.jpg"/>
          <p:cNvPicPr>
            <a:picLocks noGrp="1" noChangeAspect="1" noChangeArrowheads="1"/>
          </p:cNvPicPr>
          <p:nvPr>
            <p:ph idx="1"/>
          </p:nvPr>
        </p:nvPicPr>
        <p:blipFill>
          <a:blip r:embed="rId2" cstate="print"/>
          <a:srcRect/>
          <a:stretch>
            <a:fillRect/>
          </a:stretch>
        </p:blipFill>
        <p:spPr bwMode="auto">
          <a:xfrm>
            <a:off x="1259632" y="1916832"/>
            <a:ext cx="6584156" cy="4389437"/>
          </a:xfrm>
          <a:prstGeom prst="rect">
            <a:avLst/>
          </a:prstGeom>
          <a:noFill/>
        </p:spPr>
      </p:pic>
    </p:spTree>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8900000" scaled="1"/>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170" name="Picture 2" descr="E:\07.08. středa\tabor-64.jpg"/>
          <p:cNvPicPr>
            <a:picLocks noGrp="1" noChangeAspect="1" noChangeArrowheads="1"/>
          </p:cNvPicPr>
          <p:nvPr>
            <p:ph idx="1"/>
          </p:nvPr>
        </p:nvPicPr>
        <p:blipFill>
          <a:blip r:embed="rId2" cstate="print"/>
          <a:srcRect/>
          <a:stretch>
            <a:fillRect/>
          </a:stretch>
        </p:blipFill>
        <p:spPr bwMode="auto">
          <a:xfrm>
            <a:off x="1331640" y="1844824"/>
            <a:ext cx="6584156" cy="4389437"/>
          </a:xfrm>
          <a:prstGeom prst="rect">
            <a:avLst/>
          </a:prstGeom>
          <a:noFill/>
        </p:spPr>
      </p:pic>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146" name="Picture 2" descr="E:\07.08. středa\tabor-70.jpg"/>
          <p:cNvPicPr>
            <a:picLocks noGrp="1" noChangeAspect="1" noChangeArrowheads="1"/>
          </p:cNvPicPr>
          <p:nvPr>
            <p:ph idx="1"/>
          </p:nvPr>
        </p:nvPicPr>
        <p:blipFill>
          <a:blip r:embed="rId2" cstate="print"/>
          <a:srcRect/>
          <a:stretch>
            <a:fillRect/>
          </a:stretch>
        </p:blipFill>
        <p:spPr bwMode="auto">
          <a:xfrm>
            <a:off x="323528" y="764704"/>
            <a:ext cx="8447859" cy="5631905"/>
          </a:xfrm>
          <a:prstGeom prst="rect">
            <a:avLst/>
          </a:prstGeom>
          <a:noFill/>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cs-CZ" dirty="0" smtClean="0">
                <a:solidFill>
                  <a:srgbClr val="0F2EB1"/>
                </a:solidFill>
              </a:rPr>
              <a:t>Hasičské obrázky</a:t>
            </a:r>
            <a:endParaRPr lang="cs-CZ" dirty="0">
              <a:solidFill>
                <a:srgbClr val="0F2EB1"/>
              </a:solidFill>
            </a:endParaRPr>
          </a:p>
        </p:txBody>
      </p:sp>
      <p:pic>
        <p:nvPicPr>
          <p:cNvPr id="1026" name="Picture 2" descr="C:\Users\FRANTA\AppData\Local\Microsoft\Windows\Temporary Internet Files\Content.IE5\C7CIM1WD\MC900029984[1].wmf"/>
          <p:cNvPicPr>
            <a:picLocks noGrp="1" noChangeAspect="1" noChangeArrowheads="1"/>
          </p:cNvPicPr>
          <p:nvPr>
            <p:ph idx="1"/>
          </p:nvPr>
        </p:nvPicPr>
        <p:blipFill>
          <a:blip r:embed="rId2" cstate="print"/>
          <a:srcRect/>
          <a:stretch>
            <a:fillRect/>
          </a:stretch>
        </p:blipFill>
        <p:spPr bwMode="auto">
          <a:xfrm>
            <a:off x="251521" y="2420888"/>
            <a:ext cx="3240360" cy="1656183"/>
          </a:xfrm>
          <a:prstGeom prst="rect">
            <a:avLst/>
          </a:prstGeom>
          <a:noFill/>
        </p:spPr>
      </p:pic>
      <p:pic>
        <p:nvPicPr>
          <p:cNvPr id="1027" name="Picture 3" descr="C:\Users\FRANTA\AppData\Local\Microsoft\Windows\Temporary Internet Files\Content.IE5\BTOBOGVP\MC900422915[1].wmf"/>
          <p:cNvPicPr>
            <a:picLocks noChangeAspect="1" noChangeArrowheads="1"/>
          </p:cNvPicPr>
          <p:nvPr/>
        </p:nvPicPr>
        <p:blipFill>
          <a:blip r:embed="rId3" cstate="print"/>
          <a:srcRect/>
          <a:stretch>
            <a:fillRect/>
          </a:stretch>
        </p:blipFill>
        <p:spPr bwMode="auto">
          <a:xfrm>
            <a:off x="107505" y="5085184"/>
            <a:ext cx="3240360" cy="1656184"/>
          </a:xfrm>
          <a:prstGeom prst="rect">
            <a:avLst/>
          </a:prstGeom>
          <a:noFill/>
        </p:spPr>
      </p:pic>
      <p:pic>
        <p:nvPicPr>
          <p:cNvPr id="1028" name="Picture 4" descr="C:\Users\FRANTA\AppData\Local\Microsoft\Windows\Temporary Internet Files\Content.IE5\M53RUV90\MC900426354[1].wmf"/>
          <p:cNvPicPr>
            <a:picLocks noChangeAspect="1" noChangeArrowheads="1"/>
          </p:cNvPicPr>
          <p:nvPr/>
        </p:nvPicPr>
        <p:blipFill>
          <a:blip r:embed="rId4" cstate="print"/>
          <a:srcRect/>
          <a:stretch>
            <a:fillRect/>
          </a:stretch>
        </p:blipFill>
        <p:spPr bwMode="auto">
          <a:xfrm>
            <a:off x="4932040" y="4437112"/>
            <a:ext cx="3744415" cy="2232248"/>
          </a:xfrm>
          <a:prstGeom prst="rect">
            <a:avLst/>
          </a:prstGeom>
          <a:noFill/>
        </p:spPr>
      </p:pic>
      <p:pic>
        <p:nvPicPr>
          <p:cNvPr id="1029" name="Picture 5" descr="C:\Users\FRANTA\AppData\Local\Microsoft\Windows\Temporary Internet Files\Content.IE5\M53RUV90\MC900232816[1].wmf"/>
          <p:cNvPicPr>
            <a:picLocks noChangeAspect="1" noChangeArrowheads="1"/>
          </p:cNvPicPr>
          <p:nvPr/>
        </p:nvPicPr>
        <p:blipFill>
          <a:blip r:embed="rId5" cstate="print"/>
          <a:srcRect/>
          <a:stretch>
            <a:fillRect/>
          </a:stretch>
        </p:blipFill>
        <p:spPr bwMode="auto">
          <a:xfrm>
            <a:off x="6444209" y="2492895"/>
            <a:ext cx="1656184" cy="936105"/>
          </a:xfrm>
          <a:prstGeom prst="rect">
            <a:avLst/>
          </a:prstGeom>
          <a:noFill/>
        </p:spPr>
      </p:pic>
      <p:pic>
        <p:nvPicPr>
          <p:cNvPr id="1030" name="Picture 6" descr="C:\Users\FRANTA\AppData\Local\Microsoft\Windows\Temporary Internet Files\Content.IE5\C7CIM1WD\MC900426356[1].wmf"/>
          <p:cNvPicPr>
            <a:picLocks noChangeAspect="1" noChangeArrowheads="1"/>
          </p:cNvPicPr>
          <p:nvPr/>
        </p:nvPicPr>
        <p:blipFill>
          <a:blip r:embed="rId6" cstate="print"/>
          <a:srcRect/>
          <a:stretch>
            <a:fillRect/>
          </a:stretch>
        </p:blipFill>
        <p:spPr bwMode="auto">
          <a:xfrm>
            <a:off x="3995936" y="2514600"/>
            <a:ext cx="1080120" cy="18288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1224136"/>
          </a:xfrm>
        </p:spPr>
        <p:txBody>
          <a:bodyPr>
            <a:normAutofit/>
          </a:bodyPr>
          <a:lstStyle/>
          <a:p>
            <a:pPr algn="ctr"/>
            <a:endParaRPr lang="cs-CZ" dirty="0"/>
          </a:p>
        </p:txBody>
      </p:sp>
      <p:sp>
        <p:nvSpPr>
          <p:cNvPr id="5" name="Zástupný symbol pro obsah 4"/>
          <p:cNvSpPr>
            <a:spLocks noGrp="1"/>
          </p:cNvSpPr>
          <p:nvPr>
            <p:ph idx="1"/>
          </p:nvPr>
        </p:nvSpPr>
        <p:spPr>
          <a:xfrm>
            <a:off x="457200" y="1844824"/>
            <a:ext cx="8229600" cy="4479776"/>
          </a:xfrm>
        </p:spPr>
        <p:txBody>
          <a:bodyPr/>
          <a:lstStyle/>
          <a:p>
            <a:pPr>
              <a:buNone/>
            </a:pPr>
            <a:r>
              <a:rPr lang="cs-CZ" sz="2400" dirty="0" smtClean="0"/>
              <a:t>  </a:t>
            </a:r>
          </a:p>
          <a:p>
            <a:pPr marL="0" indent="0">
              <a:buNone/>
            </a:pPr>
            <a:r>
              <a:rPr lang="cs-CZ" sz="2400" b="1" dirty="0" smtClean="0"/>
              <a:t>Hasičský znak</a:t>
            </a:r>
            <a:r>
              <a:rPr lang="cs-CZ" sz="2400" dirty="0" smtClean="0"/>
              <a:t> – jedná se o jednu z několika existujících podob univerzálního hasičského znaku dobrovolných hasičů v ČR. </a:t>
            </a:r>
          </a:p>
          <a:p>
            <a:pPr>
              <a:buNone/>
            </a:pPr>
            <a:endParaRPr lang="cs-CZ" sz="2400" dirty="0" smtClean="0"/>
          </a:p>
          <a:p>
            <a:pPr marL="0" indent="0">
              <a:buNone/>
            </a:pPr>
            <a:endParaRPr lang="cs-CZ" sz="2400" dirty="0" smtClean="0"/>
          </a:p>
          <a:p>
            <a:endParaRPr lang="cs-CZ" dirty="0"/>
          </a:p>
        </p:txBody>
      </p:sp>
      <p:pic>
        <p:nvPicPr>
          <p:cNvPr id="4" name="Zástupný symbol pro obsah 5" descr="znak-hasici.jpg"/>
          <p:cNvPicPr>
            <a:picLocks noChangeAspect="1"/>
          </p:cNvPicPr>
          <p:nvPr/>
        </p:nvPicPr>
        <p:blipFill>
          <a:blip r:embed="rId2" cstate="print"/>
          <a:stretch>
            <a:fillRect/>
          </a:stretch>
        </p:blipFill>
        <p:spPr>
          <a:xfrm>
            <a:off x="2195736" y="3140968"/>
            <a:ext cx="4032448" cy="3600400"/>
          </a:xfrm>
          <a:prstGeom prst="rect">
            <a:avLst/>
          </a:prstGeom>
        </p:spPr>
      </p:pic>
      <p:sp>
        <p:nvSpPr>
          <p:cNvPr id="6" name="Obdélník 5"/>
          <p:cNvSpPr/>
          <p:nvPr/>
        </p:nvSpPr>
        <p:spPr>
          <a:xfrm>
            <a:off x="1043608" y="1052736"/>
            <a:ext cx="7128792" cy="1015663"/>
          </a:xfrm>
          <a:prstGeom prst="rect">
            <a:avLst/>
          </a:prstGeom>
          <a:noFill/>
        </p:spPr>
        <p:txBody>
          <a:bodyPr wrap="square" lIns="91440" tIns="45720" rIns="91440" bIns="45720">
            <a:spAutoFit/>
          </a:bodyPr>
          <a:lstStyle/>
          <a:p>
            <a:pPr algn="ctr"/>
            <a:r>
              <a:rPr lang="cs-CZ" sz="6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Hasičský znak</a:t>
            </a:r>
            <a:endParaRPr lang="cs-CZ" sz="6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normAutofit/>
          </a:bodyPr>
          <a:lstStyle/>
          <a:p>
            <a:r>
              <a:rPr lang="cs-CZ" sz="3200" u="sng" dirty="0" smtClean="0">
                <a:solidFill>
                  <a:schemeClr val="tx1"/>
                </a:solidFill>
              </a:rPr>
              <a:t>Autor:</a:t>
            </a:r>
            <a:r>
              <a:rPr lang="cs-CZ" sz="3200" dirty="0" smtClean="0">
                <a:solidFill>
                  <a:schemeClr val="tx1"/>
                </a:solidFill>
              </a:rPr>
              <a:t>   </a:t>
            </a:r>
            <a:r>
              <a:rPr lang="cs-CZ" sz="2800" dirty="0" smtClean="0">
                <a:solidFill>
                  <a:schemeClr val="tx1"/>
                </a:solidFill>
              </a:rPr>
              <a:t>František Dobrý   z   </a:t>
            </a:r>
            <a:r>
              <a:rPr lang="cs-CZ" sz="4000" b="1" dirty="0" smtClean="0">
                <a:solidFill>
                  <a:schemeClr val="tx1"/>
                </a:solidFill>
              </a:rPr>
              <a:t>SDH Bučí</a:t>
            </a:r>
            <a:endParaRPr lang="cs-CZ" sz="2800" b="1" dirty="0">
              <a:solidFill>
                <a:schemeClr val="tx1"/>
              </a:solidFill>
            </a:endParaRPr>
          </a:p>
        </p:txBody>
      </p:sp>
      <p:pic>
        <p:nvPicPr>
          <p:cNvPr id="4" name="Zástupný symbol pro obsah 3" descr="bez názvu.png"/>
          <p:cNvPicPr>
            <a:picLocks noChangeAspect="1"/>
          </p:cNvPicPr>
          <p:nvPr/>
        </p:nvPicPr>
        <p:blipFill>
          <a:blip r:embed="rId2" cstate="print">
            <a:lum bright="2000" contrast="-4000"/>
          </a:blip>
          <a:stretch>
            <a:fillRect/>
          </a:stretch>
        </p:blipFill>
        <p:spPr>
          <a:xfrm>
            <a:off x="2123728" y="3139981"/>
            <a:ext cx="4752528" cy="3385362"/>
          </a:xfrm>
          <a:prstGeom prst="round2DiagRect">
            <a:avLst>
              <a:gd name="adj1" fmla="val 16667"/>
              <a:gd name="adj2" fmla="val 5550"/>
            </a:avLst>
          </a:prstGeom>
          <a:ln w="88900" cap="sq">
            <a:solidFill>
              <a:srgbClr val="FFFFFF"/>
            </a:solidFill>
            <a:miter lim="800000"/>
          </a:ln>
          <a:effectLst>
            <a:outerShdw blurRad="254000" algn="tl" rotWithShape="0">
              <a:srgbClr val="000000">
                <a:alpha val="43000"/>
              </a:srgbClr>
            </a:outerShdw>
          </a:effectLst>
        </p:spPr>
      </p:pic>
      <p:pic>
        <p:nvPicPr>
          <p:cNvPr id="5" name="Obrázek 4" descr="images 987.jpg"/>
          <p:cNvPicPr>
            <a:picLocks noChangeAspect="1"/>
          </p:cNvPicPr>
          <p:nvPr/>
        </p:nvPicPr>
        <p:blipFill>
          <a:blip r:embed="rId3" cstate="print"/>
          <a:stretch>
            <a:fillRect/>
          </a:stretch>
        </p:blipFill>
        <p:spPr>
          <a:xfrm>
            <a:off x="2699792" y="908720"/>
            <a:ext cx="3528392" cy="876300"/>
          </a:xfrm>
          <a:prstGeom prst="rect">
            <a:avLst/>
          </a:prstGeom>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41000">
              <a:srgbClr val="FFFF00"/>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mtClean="0"/>
              <a:t>Historie hasičů</a:t>
            </a:r>
            <a:endParaRPr lang="cs-CZ" dirty="0"/>
          </a:p>
        </p:txBody>
      </p:sp>
      <p:sp>
        <p:nvSpPr>
          <p:cNvPr id="3" name="Zástupný symbol pro obsah 2"/>
          <p:cNvSpPr>
            <a:spLocks noGrp="1"/>
          </p:cNvSpPr>
          <p:nvPr>
            <p:ph idx="1"/>
          </p:nvPr>
        </p:nvSpPr>
        <p:spPr>
          <a:xfrm>
            <a:off x="611560" y="1916832"/>
            <a:ext cx="8229600" cy="4389120"/>
          </a:xfrm>
          <a:noFill/>
        </p:spPr>
        <p:txBody>
          <a:bodyPr>
            <a:normAutofit/>
          </a:bodyPr>
          <a:lstStyle/>
          <a:p>
            <a:pPr>
              <a:buNone/>
            </a:pPr>
            <a:endParaRPr lang="cs-CZ" b="1" dirty="0" smtClean="0"/>
          </a:p>
          <a:p>
            <a:pPr algn="just">
              <a:buNone/>
            </a:pPr>
            <a:r>
              <a:rPr lang="cs-CZ" dirty="0" smtClean="0"/>
              <a:t>    </a:t>
            </a:r>
            <a:r>
              <a:rPr lang="cs-CZ" dirty="0" smtClean="0">
                <a:latin typeface="Times New Roman" pitchFamily="18" charset="0"/>
                <a:cs typeface="Times New Roman" pitchFamily="18" charset="0"/>
              </a:rPr>
              <a:t>Jakýsi základ hasičského sboru lze hledat již ve </a:t>
            </a:r>
            <a:r>
              <a:rPr lang="cs-CZ" dirty="0" smtClean="0">
                <a:solidFill>
                  <a:srgbClr val="C00000"/>
                </a:solidFill>
                <a:latin typeface="Times New Roman" pitchFamily="18" charset="0"/>
                <a:cs typeface="Times New Roman" pitchFamily="18" charset="0"/>
              </a:rPr>
              <a:t>starověkém Římě. </a:t>
            </a:r>
            <a:r>
              <a:rPr lang="cs-CZ" dirty="0" smtClean="0">
                <a:latin typeface="Times New Roman" pitchFamily="18" charset="0"/>
                <a:cs typeface="Times New Roman" pitchFamily="18" charset="0"/>
              </a:rPr>
              <a:t>Tamní hasičský sbor se skládal z asi 500 otroků. Poté byla požárnická odbornost zapomenuta a v případě požárů se hašení účastnili všichni obyvatelé měst. Avšak také vznikala nová protipožární opatření, jedním z nevýznamnějších bylo oddělení kuchyně od hlavní části stavby. Teprve na začátku 19. století se začaly opět formovat požární sbory, avšak na principu dobrovolnosti.</a:t>
            </a:r>
          </a:p>
          <a:p>
            <a:pPr>
              <a:buNone/>
            </a:pPr>
            <a:endParaRPr lang="cs-CZ" dirty="0" smtClean="0"/>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1000">
              <a:srgbClr val="FFFF00"/>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just"/>
            <a:r>
              <a:rPr lang="cs-CZ" dirty="0" smtClean="0">
                <a:solidFill>
                  <a:schemeClr val="accent2">
                    <a:lumMod val="50000"/>
                  </a:schemeClr>
                </a:solidFill>
              </a:rPr>
              <a:t>Jak se v minulosti hasily požáry</a:t>
            </a:r>
            <a:endParaRPr lang="cs-CZ" dirty="0">
              <a:solidFill>
                <a:schemeClr val="accent2">
                  <a:lumMod val="50000"/>
                </a:schemeClr>
              </a:solidFill>
            </a:endParaRPr>
          </a:p>
        </p:txBody>
      </p:sp>
      <p:sp>
        <p:nvSpPr>
          <p:cNvPr id="3" name="Zástupný symbol pro obsah 2"/>
          <p:cNvSpPr>
            <a:spLocks noGrp="1"/>
          </p:cNvSpPr>
          <p:nvPr>
            <p:ph idx="1"/>
          </p:nvPr>
        </p:nvSpPr>
        <p:spPr/>
        <p:txBody>
          <a:bodyPr/>
          <a:lstStyle/>
          <a:p>
            <a:pPr>
              <a:buNone/>
            </a:pPr>
            <a:r>
              <a:rPr lang="cs-CZ" dirty="0" smtClean="0"/>
              <a:t>Ve starověku oznamovali vznik požárů ponocní trou-</a:t>
            </a:r>
          </a:p>
          <a:p>
            <a:pPr indent="-457200">
              <a:spcBef>
                <a:spcPts val="0"/>
              </a:spcBef>
              <a:buNone/>
            </a:pPr>
            <a:r>
              <a:rPr lang="cs-CZ" dirty="0" err="1" smtClean="0"/>
              <a:t>bením</a:t>
            </a:r>
            <a:r>
              <a:rPr lang="cs-CZ" dirty="0" smtClean="0"/>
              <a:t> na poplach. Nebezpečí požáru tenkrát hrozilo</a:t>
            </a:r>
          </a:p>
          <a:p>
            <a:pPr indent="-457200">
              <a:spcBef>
                <a:spcPts val="0"/>
              </a:spcBef>
              <a:buNone/>
            </a:pPr>
            <a:r>
              <a:rPr lang="cs-CZ" dirty="0" err="1" smtClean="0"/>
              <a:t>zvlášt</a:t>
            </a:r>
            <a:r>
              <a:rPr lang="cs-CZ" dirty="0" smtClean="0"/>
              <a:t>´na vesnicích, kde si obyvatelé stavěli většinou jen</a:t>
            </a:r>
          </a:p>
          <a:p>
            <a:pPr indent="-457200">
              <a:spcBef>
                <a:spcPts val="0"/>
              </a:spcBef>
              <a:buNone/>
            </a:pPr>
            <a:r>
              <a:rPr lang="cs-CZ" dirty="0" smtClean="0"/>
              <a:t>dřevěné domy. Při hašení požáru vytvořili lidé řadu k </a:t>
            </a:r>
          </a:p>
          <a:p>
            <a:pPr indent="-457200">
              <a:spcBef>
                <a:spcPts val="0"/>
              </a:spcBef>
              <a:buNone/>
            </a:pPr>
            <a:r>
              <a:rPr lang="cs-CZ" dirty="0" smtClean="0"/>
              <a:t>nejbližší studni, odkud brali vodu. Aby se zabránilo</a:t>
            </a:r>
          </a:p>
          <a:p>
            <a:pPr indent="-457200">
              <a:spcBef>
                <a:spcPts val="0"/>
              </a:spcBef>
              <a:buNone/>
            </a:pPr>
            <a:r>
              <a:rPr lang="cs-CZ" dirty="0" smtClean="0"/>
              <a:t>rozšíření ohně, bylo často nutné zbourat sousední do-</a:t>
            </a:r>
          </a:p>
          <a:p>
            <a:pPr indent="-457200">
              <a:spcBef>
                <a:spcPts val="0"/>
              </a:spcBef>
              <a:buNone/>
            </a:pPr>
            <a:r>
              <a:rPr lang="cs-CZ" dirty="0" smtClean="0"/>
              <a:t>my.</a:t>
            </a:r>
            <a:endParaRPr lang="cs-CZ" dirty="0"/>
          </a:p>
        </p:txBody>
      </p:sp>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539552" y="188913"/>
            <a:ext cx="8352928" cy="1008062"/>
          </a:xfrm>
        </p:spPr>
        <p:txBody>
          <a:bodyPr>
            <a:normAutofit/>
          </a:bodyPr>
          <a:lstStyle/>
          <a:p>
            <a:pPr algn="ctr"/>
            <a:r>
              <a:rPr lang="cs-CZ" sz="6000" dirty="0" smtClean="0"/>
              <a:t>Požáry</a:t>
            </a:r>
            <a:endParaRPr lang="cs-CZ" sz="6000" dirty="0"/>
          </a:p>
        </p:txBody>
      </p:sp>
      <p:sp>
        <p:nvSpPr>
          <p:cNvPr id="3" name="Zástupný symbol pro obsah 2"/>
          <p:cNvSpPr>
            <a:spLocks noGrp="1"/>
          </p:cNvSpPr>
          <p:nvPr>
            <p:ph idx="4294967295"/>
          </p:nvPr>
        </p:nvSpPr>
        <p:spPr>
          <a:xfrm>
            <a:off x="0" y="1935163"/>
            <a:ext cx="8229600" cy="4389437"/>
          </a:xfrm>
        </p:spPr>
        <p:txBody>
          <a:bodyPr/>
          <a:lstStyle/>
          <a:p>
            <a:endParaRPr lang="cs-CZ" dirty="0" smtClean="0"/>
          </a:p>
          <a:p>
            <a:endParaRPr lang="cs-CZ" dirty="0"/>
          </a:p>
        </p:txBody>
      </p:sp>
      <p:sp>
        <p:nvSpPr>
          <p:cNvPr id="4" name="Elipsa 3"/>
          <p:cNvSpPr/>
          <p:nvPr/>
        </p:nvSpPr>
        <p:spPr>
          <a:xfrm>
            <a:off x="539552" y="1340768"/>
            <a:ext cx="8352928" cy="5112568"/>
          </a:xfrm>
          <a:prstGeom prst="ellipse">
            <a:avLst/>
          </a:prstGeom>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dirty="0" smtClean="0"/>
          </a:p>
        </p:txBody>
      </p:sp>
      <p:pic>
        <p:nvPicPr>
          <p:cNvPr id="5" name="Zástupný symbol pro obsah 5" descr="imagesSTUA723A.jpg"/>
          <p:cNvPicPr>
            <a:picLocks noChangeAspect="1"/>
          </p:cNvPicPr>
          <p:nvPr/>
        </p:nvPicPr>
        <p:blipFill>
          <a:blip r:embed="rId2" cstate="print"/>
          <a:stretch>
            <a:fillRect/>
          </a:stretch>
        </p:blipFill>
        <p:spPr>
          <a:xfrm>
            <a:off x="467544" y="4725144"/>
            <a:ext cx="3744416" cy="1944216"/>
          </a:xfrm>
          <a:prstGeom prst="rect">
            <a:avLst/>
          </a:prstGeom>
        </p:spPr>
      </p:pic>
      <p:pic>
        <p:nvPicPr>
          <p:cNvPr id="6" name="Zástupný symbol pro obsah 3" descr="images361K5WOL.jpg"/>
          <p:cNvPicPr>
            <a:picLocks noChangeAspect="1"/>
          </p:cNvPicPr>
          <p:nvPr/>
        </p:nvPicPr>
        <p:blipFill>
          <a:blip r:embed="rId3" cstate="print"/>
          <a:stretch>
            <a:fillRect/>
          </a:stretch>
        </p:blipFill>
        <p:spPr>
          <a:xfrm>
            <a:off x="6876256" y="1484785"/>
            <a:ext cx="2088232" cy="1368152"/>
          </a:xfrm>
          <a:prstGeom prst="rect">
            <a:avLst/>
          </a:prstGeom>
        </p:spPr>
      </p:pic>
      <p:sp>
        <p:nvSpPr>
          <p:cNvPr id="7" name="Obdélník 6"/>
          <p:cNvSpPr/>
          <p:nvPr/>
        </p:nvSpPr>
        <p:spPr>
          <a:xfrm>
            <a:off x="611560" y="1268761"/>
            <a:ext cx="5832648" cy="3477875"/>
          </a:xfrm>
          <a:prstGeom prst="rect">
            <a:avLst/>
          </a:prstGeom>
        </p:spPr>
        <p:txBody>
          <a:bodyPr wrap="square">
            <a:spAutoFit/>
          </a:bodyPr>
          <a:lstStyle/>
          <a:p>
            <a:r>
              <a:rPr lang="cs-CZ" sz="2200" b="1" dirty="0" smtClean="0">
                <a:solidFill>
                  <a:srgbClr val="FFFF00"/>
                </a:solidFill>
                <a:latin typeface="Times New Roman" pitchFamily="18" charset="0"/>
                <a:cs typeface="Times New Roman" pitchFamily="18" charset="0"/>
              </a:rPr>
              <a:t>Požár</a:t>
            </a:r>
            <a:r>
              <a:rPr lang="cs-CZ" sz="2200" dirty="0" smtClean="0">
                <a:solidFill>
                  <a:srgbClr val="FFFF00"/>
                </a:solidFill>
                <a:latin typeface="Times New Roman" pitchFamily="18" charset="0"/>
                <a:cs typeface="Times New Roman" pitchFamily="18" charset="0"/>
              </a:rPr>
              <a:t> je nekontrolovatelný oheň, při kterém dochází:</a:t>
            </a:r>
          </a:p>
          <a:p>
            <a:pPr>
              <a:buFont typeface="Arial" pitchFamily="34" charset="0"/>
              <a:buChar char="•"/>
            </a:pPr>
            <a:r>
              <a:rPr lang="cs-CZ" sz="2200" dirty="0" smtClean="0">
                <a:solidFill>
                  <a:srgbClr val="FFFF00"/>
                </a:solidFill>
                <a:latin typeface="Times New Roman" pitchFamily="18" charset="0"/>
                <a:cs typeface="Times New Roman" pitchFamily="18" charset="0"/>
              </a:rPr>
              <a:t>k usmrcení nebo zranění osob nebo zvířat,</a:t>
            </a:r>
          </a:p>
          <a:p>
            <a:pPr>
              <a:buFont typeface="Arial" pitchFamily="34" charset="0"/>
              <a:buChar char="•"/>
            </a:pPr>
            <a:r>
              <a:rPr lang="cs-CZ" sz="2200" dirty="0" smtClean="0">
                <a:solidFill>
                  <a:srgbClr val="FFFF00"/>
                </a:solidFill>
                <a:latin typeface="Times New Roman" pitchFamily="18" charset="0"/>
                <a:cs typeface="Times New Roman" pitchFamily="18" charset="0"/>
              </a:rPr>
              <a:t>ke škodám na materiálních hodnotách nebo životním prostředí, nebo</a:t>
            </a:r>
          </a:p>
          <a:p>
            <a:r>
              <a:rPr lang="cs-CZ" sz="2200" dirty="0" smtClean="0">
                <a:solidFill>
                  <a:srgbClr val="FFFF00"/>
                </a:solidFill>
                <a:latin typeface="Times New Roman" pitchFamily="18" charset="0"/>
                <a:cs typeface="Times New Roman" pitchFamily="18" charset="0"/>
              </a:rPr>
              <a:t>k bezprostřednímu ohrožení osob, zvířat, materiálních hodnot nebo životního prostředí.</a:t>
            </a:r>
          </a:p>
          <a:p>
            <a:r>
              <a:rPr lang="cs-CZ" sz="2200" dirty="0" smtClean="0">
                <a:solidFill>
                  <a:srgbClr val="FFFF00"/>
                </a:solidFill>
                <a:latin typeface="Times New Roman" pitchFamily="18" charset="0"/>
                <a:cs typeface="Times New Roman" pitchFamily="18" charset="0"/>
              </a:rPr>
              <a:t>Vzniká obvykle buď v důsledku technické chyby, přírodního neštěstí nebo úmyslným zapálením </a:t>
            </a:r>
            <a:r>
              <a:rPr lang="cs-CZ" sz="1900" dirty="0" smtClean="0">
                <a:solidFill>
                  <a:srgbClr val="FFFF00"/>
                </a:solidFill>
                <a:latin typeface="Times New Roman" pitchFamily="18" charset="0"/>
                <a:cs typeface="Times New Roman" pitchFamily="18" charset="0"/>
              </a:rPr>
              <a:t>(žhářství).</a:t>
            </a:r>
            <a:endParaRPr lang="cs-CZ" sz="1900" dirty="0">
              <a:solidFill>
                <a:srgbClr val="FFFF00"/>
              </a:solidFill>
              <a:latin typeface="Times New Roman" pitchFamily="18" charset="0"/>
              <a:cs typeface="Times New Roman" pitchFamily="18" charset="0"/>
            </a:endParaRPr>
          </a:p>
        </p:txBody>
      </p:sp>
      <p:pic>
        <p:nvPicPr>
          <p:cNvPr id="8" name="Zástupný symbol pro obsah 3" descr="330px-Makasiinit_tulessa.jpg"/>
          <p:cNvPicPr>
            <a:picLocks noChangeAspect="1"/>
          </p:cNvPicPr>
          <p:nvPr/>
        </p:nvPicPr>
        <p:blipFill>
          <a:blip r:embed="rId4" cstate="print"/>
          <a:stretch>
            <a:fillRect/>
          </a:stretch>
        </p:blipFill>
        <p:spPr>
          <a:xfrm>
            <a:off x="6372200" y="3375500"/>
            <a:ext cx="2304256" cy="3077835"/>
          </a:xfrm>
          <a:prstGeom prst="rect">
            <a:avLst/>
          </a:prstGeom>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solidFill>
                  <a:schemeClr val="accent2"/>
                </a:solidFill>
              </a:rPr>
              <a:t>Požární hadice a proudnice</a:t>
            </a:r>
            <a:endParaRPr lang="cs-CZ" dirty="0">
              <a:solidFill>
                <a:schemeClr val="accent2"/>
              </a:solidFill>
            </a:endParaRPr>
          </a:p>
        </p:txBody>
      </p:sp>
      <p:sp>
        <p:nvSpPr>
          <p:cNvPr id="3" name="Zástupný symbol pro obsah 2"/>
          <p:cNvSpPr>
            <a:spLocks noGrp="1"/>
          </p:cNvSpPr>
          <p:nvPr>
            <p:ph idx="1"/>
          </p:nvPr>
        </p:nvSpPr>
        <p:spPr>
          <a:xfrm>
            <a:off x="467544" y="1916832"/>
            <a:ext cx="8229600" cy="4389120"/>
          </a:xfrm>
        </p:spPr>
        <p:txBody>
          <a:bodyPr/>
          <a:lstStyle/>
          <a:p>
            <a:pPr>
              <a:buNone/>
            </a:pPr>
            <a:endParaRPr lang="cs-CZ" sz="2400" dirty="0" smtClean="0"/>
          </a:p>
          <a:p>
            <a:pPr>
              <a:buNone/>
            </a:pPr>
            <a:r>
              <a:rPr lang="cs-CZ" sz="2400" b="1" dirty="0" smtClean="0"/>
              <a:t>    </a:t>
            </a:r>
            <a:r>
              <a:rPr lang="cs-CZ" sz="2400" b="1" dirty="0" smtClean="0">
                <a:latin typeface="Times New Roman" pitchFamily="18" charset="0"/>
                <a:cs typeface="Times New Roman" pitchFamily="18" charset="0"/>
              </a:rPr>
              <a:t>Požární hadice</a:t>
            </a:r>
            <a:r>
              <a:rPr lang="cs-CZ" sz="2400" dirty="0" smtClean="0">
                <a:latin typeface="Times New Roman" pitchFamily="18" charset="0"/>
                <a:cs typeface="Times New Roman" pitchFamily="18" charset="0"/>
              </a:rPr>
              <a:t> (dále jen PH) jsou hadice určené k dopravě vody zejména při zdolávání požárů, odčerpávání vody ze zaplavených prostor a při požárním sportu. Jsou využívány jednotkami profesionálních i dobrovolných hasičů.                           </a:t>
            </a:r>
            <a:r>
              <a:rPr lang="cs-CZ" sz="2400" b="1" dirty="0" smtClean="0">
                <a:latin typeface="Times New Roman" pitchFamily="18" charset="0"/>
                <a:cs typeface="Times New Roman" pitchFamily="18" charset="0"/>
              </a:rPr>
              <a:t>Požární proudnice </a:t>
            </a:r>
            <a:r>
              <a:rPr lang="cs-CZ" sz="2400" dirty="0" smtClean="0">
                <a:latin typeface="Times New Roman" pitchFamily="18" charset="0"/>
                <a:cs typeface="Times New Roman" pitchFamily="18" charset="0"/>
              </a:rPr>
              <a:t>jsou určeny </a:t>
            </a:r>
            <a:endParaRPr lang="cs-CZ" sz="2400" b="1" dirty="0" smtClean="0">
              <a:latin typeface="Times New Roman" pitchFamily="18" charset="0"/>
              <a:cs typeface="Times New Roman" pitchFamily="18" charset="0"/>
            </a:endParaRPr>
          </a:p>
          <a:p>
            <a:pPr>
              <a:buNone/>
            </a:pPr>
            <a:r>
              <a:rPr lang="cs-CZ" sz="2400" b="1" dirty="0" smtClean="0">
                <a:latin typeface="Times New Roman" pitchFamily="18" charset="0"/>
                <a:cs typeface="Times New Roman" pitchFamily="18" charset="0"/>
              </a:rPr>
              <a:t>                        </a:t>
            </a:r>
            <a:r>
              <a:rPr lang="cs-CZ" sz="2400" dirty="0" smtClean="0">
                <a:latin typeface="Times New Roman" pitchFamily="18" charset="0"/>
                <a:cs typeface="Times New Roman" pitchFamily="18" charset="0"/>
              </a:rPr>
              <a:t>většinou ke stříkání vodou,sprchovým prou-</a:t>
            </a:r>
          </a:p>
          <a:p>
            <a:r>
              <a:rPr lang="cs-CZ" sz="2400" b="1" dirty="0" smtClean="0">
                <a:latin typeface="Times New Roman" pitchFamily="18" charset="0"/>
                <a:cs typeface="Times New Roman" pitchFamily="18" charset="0"/>
              </a:rPr>
              <a:t>                     </a:t>
            </a:r>
            <a:r>
              <a:rPr lang="cs-CZ" sz="2400" dirty="0" err="1" smtClean="0">
                <a:latin typeface="Times New Roman" pitchFamily="18" charset="0"/>
                <a:cs typeface="Times New Roman" pitchFamily="18" charset="0"/>
              </a:rPr>
              <a:t>dem</a:t>
            </a:r>
            <a:r>
              <a:rPr lang="cs-CZ" sz="2400" dirty="0" smtClean="0">
                <a:latin typeface="Times New Roman" pitchFamily="18" charset="0"/>
                <a:cs typeface="Times New Roman" pitchFamily="18" charset="0"/>
              </a:rPr>
              <a:t> a zejména k hašení různých požárů.</a:t>
            </a:r>
            <a:endParaRPr lang="cs-CZ" sz="2400" b="1" dirty="0" smtClean="0">
              <a:latin typeface="Times New Roman" pitchFamily="18" charset="0"/>
              <a:cs typeface="Times New Roman" pitchFamily="18" charset="0"/>
            </a:endParaRPr>
          </a:p>
          <a:p>
            <a:endParaRPr lang="cs-CZ" dirty="0"/>
          </a:p>
        </p:txBody>
      </p:sp>
      <p:pic>
        <p:nvPicPr>
          <p:cNvPr id="5" name="Zástupný symbol pro obsah 5" descr="imagesE4S1HETJ.jpg"/>
          <p:cNvPicPr>
            <a:picLocks noChangeAspect="1"/>
          </p:cNvPicPr>
          <p:nvPr/>
        </p:nvPicPr>
        <p:blipFill>
          <a:blip r:embed="rId2" cstate="print"/>
          <a:stretch>
            <a:fillRect/>
          </a:stretch>
        </p:blipFill>
        <p:spPr>
          <a:xfrm>
            <a:off x="2195736" y="5157192"/>
            <a:ext cx="1714500" cy="1700808"/>
          </a:xfrm>
          <a:prstGeom prst="rect">
            <a:avLst/>
          </a:prstGeom>
        </p:spPr>
      </p:pic>
      <p:pic>
        <p:nvPicPr>
          <p:cNvPr id="6" name="Zástupný symbol pro obsah 7" descr="imagesMM5KZG62.jpg"/>
          <p:cNvPicPr>
            <a:picLocks noChangeAspect="1"/>
          </p:cNvPicPr>
          <p:nvPr/>
        </p:nvPicPr>
        <p:blipFill>
          <a:blip r:embed="rId3" cstate="print"/>
          <a:stretch>
            <a:fillRect/>
          </a:stretch>
        </p:blipFill>
        <p:spPr>
          <a:xfrm>
            <a:off x="179512" y="4509120"/>
            <a:ext cx="1973580" cy="1478280"/>
          </a:xfrm>
          <a:prstGeom prst="rect">
            <a:avLst/>
          </a:prstGeom>
        </p:spPr>
      </p:pic>
      <p:pic>
        <p:nvPicPr>
          <p:cNvPr id="7" name="Zástupný symbol pro obsah 5" descr="imagesB04NK78V.jpg"/>
          <p:cNvPicPr>
            <a:picLocks noChangeAspect="1"/>
          </p:cNvPicPr>
          <p:nvPr/>
        </p:nvPicPr>
        <p:blipFill>
          <a:blip r:embed="rId4" cstate="print"/>
          <a:stretch>
            <a:fillRect/>
          </a:stretch>
        </p:blipFill>
        <p:spPr>
          <a:xfrm>
            <a:off x="3995936" y="5157192"/>
            <a:ext cx="1973580" cy="1550427"/>
          </a:xfrm>
          <a:prstGeom prst="rect">
            <a:avLst/>
          </a:prstGeom>
        </p:spPr>
      </p:pic>
      <p:pic>
        <p:nvPicPr>
          <p:cNvPr id="8" name="Zástupný symbol pro obsah 7" descr="imagesUMCP2G3O.jpg"/>
          <p:cNvPicPr>
            <a:picLocks noChangeAspect="1"/>
          </p:cNvPicPr>
          <p:nvPr/>
        </p:nvPicPr>
        <p:blipFill>
          <a:blip r:embed="rId5" cstate="print"/>
          <a:stretch>
            <a:fillRect/>
          </a:stretch>
        </p:blipFill>
        <p:spPr>
          <a:xfrm>
            <a:off x="6444208" y="5229200"/>
            <a:ext cx="2042160" cy="1432560"/>
          </a:xfrm>
          <a:prstGeom prst="rect">
            <a:avLst/>
          </a:prstGeom>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41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5400" dirty="0" err="1" smtClean="0">
                <a:solidFill>
                  <a:srgbClr val="3434F0"/>
                </a:solidFill>
              </a:rPr>
              <a:t>Savice</a:t>
            </a:r>
            <a:endParaRPr lang="cs-CZ" sz="5400" dirty="0">
              <a:solidFill>
                <a:srgbClr val="3434F0"/>
              </a:solidFill>
            </a:endParaRPr>
          </a:p>
        </p:txBody>
      </p:sp>
      <p:sp>
        <p:nvSpPr>
          <p:cNvPr id="3" name="Zástupný symbol pro obsah 2"/>
          <p:cNvSpPr>
            <a:spLocks noGrp="1"/>
          </p:cNvSpPr>
          <p:nvPr>
            <p:ph idx="1"/>
          </p:nvPr>
        </p:nvSpPr>
        <p:spPr/>
        <p:txBody>
          <a:bodyPr/>
          <a:lstStyle/>
          <a:p>
            <a:pPr>
              <a:buNone/>
            </a:pP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Savice</a:t>
            </a:r>
            <a:r>
              <a:rPr lang="cs-CZ" dirty="0" smtClean="0">
                <a:latin typeface="Times New Roman" pitchFamily="18" charset="0"/>
                <a:cs typeface="Times New Roman" pitchFamily="18" charset="0"/>
              </a:rPr>
              <a:t> se používají pro dopravu vody z vodního zdroje (káď, rybník, potok) k čerpadlu.Na jednom konci </a:t>
            </a:r>
            <a:r>
              <a:rPr lang="cs-CZ" dirty="0" err="1" smtClean="0">
                <a:latin typeface="Times New Roman" pitchFamily="18" charset="0"/>
                <a:cs typeface="Times New Roman" pitchFamily="18" charset="0"/>
              </a:rPr>
              <a:t>savice</a:t>
            </a:r>
            <a:r>
              <a:rPr lang="cs-CZ" dirty="0" smtClean="0">
                <a:latin typeface="Times New Roman" pitchFamily="18" charset="0"/>
                <a:cs typeface="Times New Roman" pitchFamily="18" charset="0"/>
              </a:rPr>
              <a:t> je upevněn sací koš. </a:t>
            </a:r>
            <a:r>
              <a:rPr lang="cs-CZ" dirty="0" err="1" smtClean="0">
                <a:latin typeface="Times New Roman" pitchFamily="18" charset="0"/>
                <a:cs typeface="Times New Roman" pitchFamily="18" charset="0"/>
              </a:rPr>
              <a:t>Savice</a:t>
            </a:r>
            <a:r>
              <a:rPr lang="cs-CZ" dirty="0" smtClean="0">
                <a:latin typeface="Times New Roman" pitchFamily="18" charset="0"/>
                <a:cs typeface="Times New Roman" pitchFamily="18" charset="0"/>
              </a:rPr>
              <a:t> má průměr nejčastěji 110 mm ,ale také 52 mm, 75 mm, 125 mm a 150 mm a délku 1,6, 2 a 2,5 metru.</a:t>
            </a:r>
          </a:p>
          <a:p>
            <a:endParaRPr lang="cs-CZ" dirty="0"/>
          </a:p>
        </p:txBody>
      </p:sp>
      <p:pic>
        <p:nvPicPr>
          <p:cNvPr id="4" name="Zástupný symbol pro obsah 9" descr="bez názvu.png"/>
          <p:cNvPicPr>
            <a:picLocks noChangeAspect="1"/>
          </p:cNvPicPr>
          <p:nvPr/>
        </p:nvPicPr>
        <p:blipFill>
          <a:blip r:embed="rId2" cstate="print"/>
          <a:stretch>
            <a:fillRect/>
          </a:stretch>
        </p:blipFill>
        <p:spPr>
          <a:xfrm>
            <a:off x="251520" y="4077072"/>
            <a:ext cx="1920240" cy="1379984"/>
          </a:xfrm>
          <a:prstGeom prst="rect">
            <a:avLst/>
          </a:prstGeom>
        </p:spPr>
      </p:pic>
      <p:pic>
        <p:nvPicPr>
          <p:cNvPr id="5" name="Zástupný symbol pro obsah 11" descr="images9571USS4.jpg"/>
          <p:cNvPicPr>
            <a:picLocks noChangeAspect="1"/>
          </p:cNvPicPr>
          <p:nvPr/>
        </p:nvPicPr>
        <p:blipFill>
          <a:blip r:embed="rId3" cstate="print"/>
          <a:stretch>
            <a:fillRect/>
          </a:stretch>
        </p:blipFill>
        <p:spPr>
          <a:xfrm>
            <a:off x="467544" y="5589240"/>
            <a:ext cx="1613562" cy="1167388"/>
          </a:xfrm>
          <a:prstGeom prst="rect">
            <a:avLst/>
          </a:prstGeom>
        </p:spPr>
      </p:pic>
      <p:pic>
        <p:nvPicPr>
          <p:cNvPr id="6" name="Zástupný symbol pro obsah 13" descr="imagesTB2RD7I5.jpg"/>
          <p:cNvPicPr>
            <a:picLocks noChangeAspect="1"/>
          </p:cNvPicPr>
          <p:nvPr/>
        </p:nvPicPr>
        <p:blipFill>
          <a:blip r:embed="rId4" cstate="print"/>
          <a:stretch>
            <a:fillRect/>
          </a:stretch>
        </p:blipFill>
        <p:spPr>
          <a:xfrm>
            <a:off x="5292080" y="4077072"/>
            <a:ext cx="1478280" cy="1973580"/>
          </a:xfrm>
          <a:prstGeom prst="rect">
            <a:avLst/>
          </a:prstGeom>
        </p:spPr>
      </p:pic>
      <p:pic>
        <p:nvPicPr>
          <p:cNvPr id="7" name="Zástupný symbol pro obsah 15" descr="imagesJ8WV0UTJ.jpg"/>
          <p:cNvPicPr>
            <a:picLocks noChangeAspect="1"/>
          </p:cNvPicPr>
          <p:nvPr/>
        </p:nvPicPr>
        <p:blipFill>
          <a:blip r:embed="rId5" cstate="print"/>
          <a:stretch>
            <a:fillRect/>
          </a:stretch>
        </p:blipFill>
        <p:spPr>
          <a:xfrm>
            <a:off x="6876256" y="3645024"/>
            <a:ext cx="2095500" cy="1394460"/>
          </a:xfrm>
          <a:prstGeom prst="rect">
            <a:avLst/>
          </a:prstGeom>
        </p:spPr>
      </p:pic>
      <p:pic>
        <p:nvPicPr>
          <p:cNvPr id="8" name="Zástupný symbol pro obsah 17" descr="bez názvu 3.png"/>
          <p:cNvPicPr>
            <a:picLocks noChangeAspect="1"/>
          </p:cNvPicPr>
          <p:nvPr/>
        </p:nvPicPr>
        <p:blipFill>
          <a:blip r:embed="rId6" cstate="print"/>
          <a:stretch>
            <a:fillRect/>
          </a:stretch>
        </p:blipFill>
        <p:spPr>
          <a:xfrm>
            <a:off x="7092280" y="5301208"/>
            <a:ext cx="1825734" cy="1258664"/>
          </a:xfrm>
          <a:prstGeom prst="rect">
            <a:avLst/>
          </a:prstGeom>
        </p:spPr>
      </p:pic>
      <p:pic>
        <p:nvPicPr>
          <p:cNvPr id="9" name="Zástupný symbol pro obsah 19" descr="bez názvu.png"/>
          <p:cNvPicPr>
            <a:picLocks noChangeAspect="1"/>
          </p:cNvPicPr>
          <p:nvPr/>
        </p:nvPicPr>
        <p:blipFill>
          <a:blip r:embed="rId7" cstate="print"/>
          <a:stretch>
            <a:fillRect/>
          </a:stretch>
        </p:blipFill>
        <p:spPr>
          <a:xfrm>
            <a:off x="2411760" y="4365104"/>
            <a:ext cx="2715055" cy="1800200"/>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2EB1">
            <a:alpha val="21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1224136"/>
          </a:xfrm>
        </p:spPr>
        <p:txBody>
          <a:bodyPr/>
          <a:lstStyle/>
          <a:p>
            <a:pPr algn="ctr"/>
            <a:r>
              <a:rPr lang="cs-CZ" dirty="0" smtClean="0"/>
              <a:t>Tlakové požární hadice</a:t>
            </a:r>
            <a:endParaRPr lang="cs-CZ" dirty="0"/>
          </a:p>
        </p:txBody>
      </p:sp>
      <p:sp>
        <p:nvSpPr>
          <p:cNvPr id="3" name="Zástupný symbol pro obsah 2"/>
          <p:cNvSpPr>
            <a:spLocks noGrp="1"/>
          </p:cNvSpPr>
          <p:nvPr>
            <p:ph idx="1"/>
          </p:nvPr>
        </p:nvSpPr>
        <p:spPr>
          <a:xfrm>
            <a:off x="179512" y="1340768"/>
            <a:ext cx="8712968" cy="5400600"/>
          </a:xfrm>
        </p:spPr>
        <p:txBody>
          <a:bodyPr>
            <a:normAutofit lnSpcReduction="10000"/>
          </a:bodyPr>
          <a:lstStyle/>
          <a:p>
            <a:endParaRPr lang="cs-CZ" sz="1800" dirty="0" smtClean="0"/>
          </a:p>
          <a:p>
            <a:pPr algn="just">
              <a:buNone/>
            </a:pPr>
            <a:r>
              <a:rPr lang="cs-CZ" sz="2000" dirty="0" smtClean="0">
                <a:latin typeface="Times New Roman" pitchFamily="18" charset="0"/>
                <a:cs typeface="Times New Roman" pitchFamily="18" charset="0"/>
              </a:rPr>
              <a:t>    </a:t>
            </a:r>
            <a:r>
              <a:rPr lang="cs-CZ" sz="2400" dirty="0" smtClean="0">
                <a:latin typeface="Times New Roman" pitchFamily="18" charset="0"/>
                <a:cs typeface="Times New Roman" pitchFamily="18" charset="0"/>
              </a:rPr>
              <a:t>Tlakové PH slouží k dopravě vody (případně i jiných kapalin) při požárních zásazích. Jsou utkány z přírodní (dnes již výjimečně) nebo umělé příze, na koncích jsou opatřeny spojkami pro spojení s další PH nebo armaturou. Z přírodních vláken se užíval len, konopí, bavlna a ramie, z umělých umělé viskózové hedvábí, deriváty buničiny, polyamidy a polyestery. PH musí být dostatečně pevná aby odolávala pracovnímu tlaku do 12 barů a musí dobře těsnit. U hadic z přírodních vláken těsnila přímo tkanina díky jejich bobtnání u PH z umělých vláken se musí použít vložka z polyvinylchloridu, polyuretanu nebo pryže. Někdy se PH opatřují stejným materiálem z jakého je vložka i na povrchu, kvůli větší odolnosti vůči oděru a agresívním látkám. Tlakové hasící hadice se rozdělují podle velikosti do tříd A, B, C, a D. Například hadice třídy B má průměr asi 8 cm. Nasávacími hadicemi, které se připojují k čerpadlům, se voda přivádí k místu požáru. </a:t>
            </a:r>
            <a:endParaRPr lang="cs-CZ" sz="2000" dirty="0" smtClean="0">
              <a:latin typeface="Times New Roman" pitchFamily="18" charset="0"/>
              <a:cs typeface="Times New Roman" pitchFamily="18" charset="0"/>
            </a:endParaRPr>
          </a:p>
          <a:p>
            <a:pPr>
              <a:buNone/>
            </a:pPr>
            <a:endParaRPr lang="cs-CZ"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713</TotalTime>
  <Words>1130</Words>
  <Application>Microsoft Office PowerPoint</Application>
  <PresentationFormat>Předvádění na obrazovce (4:3)</PresentationFormat>
  <Paragraphs>110</Paragraphs>
  <Slides>30</Slides>
  <Notes>0</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Tok</vt:lpstr>
      <vt:lpstr>HASIČI</vt:lpstr>
      <vt:lpstr>Kdo je to vlastně hasič?</vt:lpstr>
      <vt:lpstr>Snímek 3</vt:lpstr>
      <vt:lpstr>Historie hasičů</vt:lpstr>
      <vt:lpstr>Jak se v minulosti hasily požáry</vt:lpstr>
      <vt:lpstr>Požáry</vt:lpstr>
      <vt:lpstr>Požární hadice a proudnice</vt:lpstr>
      <vt:lpstr>Savice</vt:lpstr>
      <vt:lpstr>Tlakové požární hadice</vt:lpstr>
      <vt:lpstr>Co patří do výzbroje požárníků</vt:lpstr>
      <vt:lpstr>Jak pracují námořní požárníci</vt:lpstr>
      <vt:lpstr>Odkud se bere voda na hašení                      požárů?</vt:lpstr>
      <vt:lpstr>Hasící přístroj</vt:lpstr>
      <vt:lpstr>Snímek 14</vt:lpstr>
      <vt:lpstr>Snímek 15</vt:lpstr>
      <vt:lpstr>Hasičské obleky proti žáru</vt:lpstr>
      <vt:lpstr>Hasičská přenosná stříkačka</vt:lpstr>
      <vt:lpstr>Hasičská auta</vt:lpstr>
      <vt:lpstr>Fotky z hasičských sportovních soutěží</vt:lpstr>
      <vt:lpstr>Snímek 20</vt:lpstr>
      <vt:lpstr>Snímek 21</vt:lpstr>
      <vt:lpstr>Snímek 22</vt:lpstr>
      <vt:lpstr>Snímek 23</vt:lpstr>
      <vt:lpstr>Letní hasičský tábor Lubenec 2013</vt:lpstr>
      <vt:lpstr>Snímek 25</vt:lpstr>
      <vt:lpstr>Snímek 26</vt:lpstr>
      <vt:lpstr>Snímek 27</vt:lpstr>
      <vt:lpstr>Snímek 28</vt:lpstr>
      <vt:lpstr>Hasičské obrázky</vt:lpstr>
      <vt:lpstr>Snímek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HASIČI</dc:title>
  <dc:creator>FRANTA</dc:creator>
  <cp:lastModifiedBy>FRANTA</cp:lastModifiedBy>
  <cp:revision>82</cp:revision>
  <dcterms:created xsi:type="dcterms:W3CDTF">2014-01-13T15:07:21Z</dcterms:created>
  <dcterms:modified xsi:type="dcterms:W3CDTF">2014-03-21T20:51:45Z</dcterms:modified>
</cp:coreProperties>
</file>