
<file path=[Content_Types].xml><?xml version="1.0" encoding="utf-8"?>
<Types xmlns="http://schemas.openxmlformats.org/package/2006/content-types">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1"/>
  </p:sldMasterIdLst>
  <p:notesMasterIdLst>
    <p:notesMasterId r:id="rId63"/>
  </p:notesMasterIdLst>
  <p:sldIdLst>
    <p:sldId id="256" r:id="rId2"/>
    <p:sldId id="277" r:id="rId3"/>
    <p:sldId id="269" r:id="rId4"/>
    <p:sldId id="270" r:id="rId5"/>
    <p:sldId id="271" r:id="rId6"/>
    <p:sldId id="272" r:id="rId7"/>
    <p:sldId id="262" r:id="rId8"/>
    <p:sldId id="263" r:id="rId9"/>
    <p:sldId id="264" r:id="rId10"/>
    <p:sldId id="267" r:id="rId11"/>
    <p:sldId id="273" r:id="rId12"/>
    <p:sldId id="278" r:id="rId13"/>
    <p:sldId id="279" r:id="rId14"/>
    <p:sldId id="280" r:id="rId15"/>
    <p:sldId id="281" r:id="rId16"/>
    <p:sldId id="259" r:id="rId17"/>
    <p:sldId id="312" r:id="rId18"/>
    <p:sldId id="313" r:id="rId19"/>
    <p:sldId id="314" r:id="rId20"/>
    <p:sldId id="316" r:id="rId21"/>
    <p:sldId id="318" r:id="rId22"/>
    <p:sldId id="319" r:id="rId23"/>
    <p:sldId id="320" r:id="rId24"/>
    <p:sldId id="349" r:id="rId25"/>
    <p:sldId id="350" r:id="rId26"/>
    <p:sldId id="260" r:id="rId27"/>
    <p:sldId id="321" r:id="rId28"/>
    <p:sldId id="322" r:id="rId29"/>
    <p:sldId id="323" r:id="rId30"/>
    <p:sldId id="324" r:id="rId31"/>
    <p:sldId id="261" r:id="rId32"/>
    <p:sldId id="327" r:id="rId33"/>
    <p:sldId id="328" r:id="rId34"/>
    <p:sldId id="329" r:id="rId35"/>
    <p:sldId id="355" r:id="rId36"/>
    <p:sldId id="356" r:id="rId37"/>
    <p:sldId id="330" r:id="rId38"/>
    <p:sldId id="333" r:id="rId39"/>
    <p:sldId id="342" r:id="rId40"/>
    <p:sldId id="343" r:id="rId41"/>
    <p:sldId id="339" r:id="rId42"/>
    <p:sldId id="340" r:id="rId43"/>
    <p:sldId id="354" r:id="rId44"/>
    <p:sldId id="258" r:id="rId45"/>
    <p:sldId id="331" r:id="rId46"/>
    <p:sldId id="332" r:id="rId47"/>
    <p:sldId id="334" r:id="rId48"/>
    <p:sldId id="275" r:id="rId49"/>
    <p:sldId id="358" r:id="rId50"/>
    <p:sldId id="266" r:id="rId51"/>
    <p:sldId id="344" r:id="rId52"/>
    <p:sldId id="351" r:id="rId53"/>
    <p:sldId id="352" r:id="rId54"/>
    <p:sldId id="353" r:id="rId55"/>
    <p:sldId id="302" r:id="rId56"/>
    <p:sldId id="345" r:id="rId57"/>
    <p:sldId id="346" r:id="rId58"/>
    <p:sldId id="297" r:id="rId59"/>
    <p:sldId id="348" r:id="rId60"/>
    <p:sldId id="276" r:id="rId61"/>
    <p:sldId id="295" r:id="rId6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Středně sytá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74" autoAdjust="0"/>
    <p:restoredTop sz="77295" autoAdjust="0"/>
  </p:normalViewPr>
  <p:slideViewPr>
    <p:cSldViewPr snapToGrid="0">
      <p:cViewPr varScale="1">
        <p:scale>
          <a:sx n="75" d="100"/>
          <a:sy n="75" d="100"/>
        </p:scale>
        <p:origin x="5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CA49DB-BB56-46C3-9534-C516E5470832}" type="datetimeFigureOut">
              <a:rPr lang="cs-CZ" smtClean="0"/>
              <a:t>24.02.2023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68793B-8BB0-4CAC-94AA-DD370839AF06}" type="slidenum">
              <a:rPr lang="cs-CZ" smtClean="0"/>
              <a:t>‹#›</a:t>
            </a:fld>
            <a:endParaRPr lang="cs-CZ"/>
          </a:p>
        </p:txBody>
      </p:sp>
    </p:spTree>
    <p:extLst>
      <p:ext uri="{BB962C8B-B14F-4D97-AF65-F5344CB8AC3E}">
        <p14:creationId xmlns:p14="http://schemas.microsoft.com/office/powerpoint/2010/main" val="4019632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Děkuji za slovo. Vážení přítomní, dovolte mi, abych přednesl svoji zprávu, tedy zprávu velitele okrsku Plasy. Zprávu jsem připravil formou prezentace, tak doufám, že Vám tento formát zprávy bude vyhovovat. </a:t>
            </a:r>
            <a:endParaRPr lang="cs-CZ" dirty="0"/>
          </a:p>
        </p:txBody>
      </p:sp>
      <p:sp>
        <p:nvSpPr>
          <p:cNvPr id="4" name="Zástupný symbol pro číslo snímku 3"/>
          <p:cNvSpPr>
            <a:spLocks noGrp="1"/>
          </p:cNvSpPr>
          <p:nvPr>
            <p:ph type="sldNum" sz="quarter" idx="10"/>
          </p:nvPr>
        </p:nvSpPr>
        <p:spPr/>
        <p:txBody>
          <a:bodyPr/>
          <a:lstStyle/>
          <a:p>
            <a:fld id="{CB68793B-8BB0-4CAC-94AA-DD370839AF06}" type="slidenum">
              <a:rPr lang="cs-CZ" smtClean="0"/>
              <a:t>1</a:t>
            </a:fld>
            <a:endParaRPr lang="cs-CZ"/>
          </a:p>
        </p:txBody>
      </p:sp>
    </p:spTree>
    <p:extLst>
      <p:ext uri="{BB962C8B-B14F-4D97-AF65-F5344CB8AC3E}">
        <p14:creationId xmlns:p14="http://schemas.microsoft.com/office/powerpoint/2010/main" val="3231357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V sobotu 3. prosince proběhlo taktické cvičení okrsku Plasy. Účelem cvičení bylo prověření akceschopnosti poskytování první pomoci JSDH a SDH obcí okrsku Plasy. Cvičení probíhalo pod velením Bc. Ondřeje Holečka a kluků z SDH Tlučná.  Pro jednotlivé sbory byly připraveny dvě situace, kde měly sbory poskytnout první pomoc se svým vlastním vybavením. První stanoviště simulovalo výbuch nebezpečné látky, kdy se sbor dostavil na místo výbuchu jako první. Na tomto stanovišti bylo nutné zavolat záchrannou zdravotní službu a stabilizovat zraněnou osobu. Zraněná osoba měla ztrátu horní končetiny a v těle zasaženy různé železné materiály. Zde si sbory vyzkoušely komunikaci s dispečerem IZS, zastavení krvácení, nepřímou masáž srdce a další činnosti. Druhým stanovištěm byla otrava otce a syna oxidem uhličitým při výrobě burčáku. Dítě volalo na dispečink o bezvědomí svého otce a následně upadlo to bezvědomí také, nehlásilo se už dále dispečerovi. Dispečink žádá pomoc SDH z důvodu vytíženosti složek IZS, kdy je dojezdový čas 15 minut. Sbory musely identifikovat příčinu bezvědomí obou osob a následně zahájit resuscitaci s použitím AED defibrilátoru.  Cvičení se zúčastnilo přibližně 35 členů z 8-mi sborů dobrovolných hasičů (SDH Babina, SDH Horní Hradiště, SDH Chrášťovice, SDH Mladotice, SDH Ondřejov, SDH Pláně, SDH Rybnice a SDH Žebnice). Cílem cvičení bylo připravit JSDH a SDH na poskytnutí první pomoci v nelehkých situacích. Cíl cvičení byl splněn.</a:t>
            </a:r>
          </a:p>
          <a:p>
            <a:endParaRPr lang="cs-CZ" dirty="0"/>
          </a:p>
        </p:txBody>
      </p:sp>
      <p:sp>
        <p:nvSpPr>
          <p:cNvPr id="4" name="Zástupný symbol pro číslo snímku 3"/>
          <p:cNvSpPr>
            <a:spLocks noGrp="1"/>
          </p:cNvSpPr>
          <p:nvPr>
            <p:ph type="sldNum" sz="quarter" idx="10"/>
          </p:nvPr>
        </p:nvSpPr>
        <p:spPr/>
        <p:txBody>
          <a:bodyPr/>
          <a:lstStyle/>
          <a:p>
            <a:fld id="{CB68793B-8BB0-4CAC-94AA-DD370839AF06}" type="slidenum">
              <a:rPr lang="cs-CZ" smtClean="0"/>
              <a:t>44</a:t>
            </a:fld>
            <a:endParaRPr lang="cs-CZ"/>
          </a:p>
        </p:txBody>
      </p:sp>
    </p:spTree>
    <p:extLst>
      <p:ext uri="{BB962C8B-B14F-4D97-AF65-F5344CB8AC3E}">
        <p14:creationId xmlns:p14="http://schemas.microsoft.com/office/powerpoint/2010/main" val="1628559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Nyní bych vám rád představil některé akce, které jednotlivé sbory organizovaly během loňského roku, následně budou vidět některé fotky z akcí všech sborů. </a:t>
            </a:r>
          </a:p>
          <a:p>
            <a:r>
              <a:rPr lang="cs-CZ" sz="1200" b="1" kern="1200" dirty="0" smtClean="0">
                <a:solidFill>
                  <a:schemeClr val="tx1"/>
                </a:solidFill>
                <a:effectLst/>
                <a:latin typeface="+mn-lt"/>
                <a:ea typeface="+mn-ea"/>
                <a:cs typeface="+mn-cs"/>
              </a:rPr>
              <a:t>SDH Babina</a:t>
            </a:r>
          </a:p>
          <a:p>
            <a:r>
              <a:rPr lang="cs-CZ" sz="1200" kern="1200" dirty="0" smtClean="0">
                <a:solidFill>
                  <a:schemeClr val="tx1"/>
                </a:solidFill>
                <a:effectLst/>
                <a:latin typeface="+mn-lt"/>
                <a:ea typeface="+mn-ea"/>
                <a:cs typeface="+mn-cs"/>
              </a:rPr>
              <a:t>V obci Babina hasiči pořádají Masopust, stavění májky, dětský den, tradiční volejbalový turnaj a lampionový průvod. </a:t>
            </a:r>
          </a:p>
          <a:p>
            <a:r>
              <a:rPr lang="cs-CZ" sz="1200" b="1" kern="1200" dirty="0" smtClean="0">
                <a:solidFill>
                  <a:schemeClr val="tx1"/>
                </a:solidFill>
                <a:effectLst/>
                <a:latin typeface="+mn-lt"/>
                <a:ea typeface="+mn-ea"/>
                <a:cs typeface="+mn-cs"/>
              </a:rPr>
              <a:t>SDH Horní Hradiště</a:t>
            </a:r>
          </a:p>
          <a:p>
            <a:r>
              <a:rPr lang="cs-CZ" sz="1200" kern="1200" dirty="0" smtClean="0">
                <a:solidFill>
                  <a:schemeClr val="tx1"/>
                </a:solidFill>
                <a:effectLst/>
                <a:latin typeface="+mn-lt"/>
                <a:ea typeface="+mn-ea"/>
                <a:cs typeface="+mn-cs"/>
              </a:rPr>
              <a:t>V Horním Hradišti se každoročně pořádá Masopustní průvod, stavění májky. Organizace kola západočeské hasičské ligy a jízdy přes rybník.</a:t>
            </a:r>
          </a:p>
          <a:p>
            <a:r>
              <a:rPr lang="cs-CZ" sz="1200" b="1" kern="1200" dirty="0" smtClean="0">
                <a:solidFill>
                  <a:schemeClr val="tx1"/>
                </a:solidFill>
                <a:effectLst/>
                <a:latin typeface="+mn-lt"/>
                <a:ea typeface="+mn-ea"/>
                <a:cs typeface="+mn-cs"/>
              </a:rPr>
              <a:t>SDH Chrášťovice</a:t>
            </a:r>
          </a:p>
          <a:p>
            <a:r>
              <a:rPr lang="cs-CZ" sz="1200" kern="1200" dirty="0" smtClean="0">
                <a:solidFill>
                  <a:schemeClr val="tx1"/>
                </a:solidFill>
                <a:effectLst/>
                <a:latin typeface="+mn-lt"/>
                <a:ea typeface="+mn-ea"/>
                <a:cs typeface="+mn-cs"/>
              </a:rPr>
              <a:t>V Chrášťovicích v loňském roce probíhal tradičně masopustní průvod, pokračuje výstavba sportoviště. </a:t>
            </a:r>
            <a:r>
              <a:rPr lang="cs-CZ" sz="1200" kern="1200" dirty="0" err="1" smtClean="0">
                <a:solidFill>
                  <a:schemeClr val="tx1"/>
                </a:solidFill>
                <a:effectLst/>
                <a:latin typeface="+mn-lt"/>
                <a:ea typeface="+mn-ea"/>
                <a:cs typeface="+mn-cs"/>
              </a:rPr>
              <a:t>Chrášťovičtí</a:t>
            </a:r>
            <a:r>
              <a:rPr lang="cs-CZ" sz="1200" kern="1200" dirty="0" smtClean="0">
                <a:solidFill>
                  <a:schemeClr val="tx1"/>
                </a:solidFill>
                <a:effectLst/>
                <a:latin typeface="+mn-lt"/>
                <a:ea typeface="+mn-ea"/>
                <a:cs typeface="+mn-cs"/>
              </a:rPr>
              <a:t> v loni pořádali okrskovou soutěž a na Martinskou pouť tradiční fotbalové utkání ženatí proti svobodným. Ve sboru proběhla oprava požární stříkačky. </a:t>
            </a:r>
          </a:p>
          <a:p>
            <a:r>
              <a:rPr lang="cs-CZ" sz="1200" b="1" kern="1200" dirty="0" smtClean="0">
                <a:solidFill>
                  <a:schemeClr val="tx1"/>
                </a:solidFill>
                <a:effectLst/>
                <a:latin typeface="+mn-lt"/>
                <a:ea typeface="+mn-ea"/>
                <a:cs typeface="+mn-cs"/>
              </a:rPr>
              <a:t>SDH Kaznějov</a:t>
            </a:r>
          </a:p>
          <a:p>
            <a:r>
              <a:rPr lang="cs-CZ" sz="1200" kern="1200" dirty="0" smtClean="0">
                <a:solidFill>
                  <a:schemeClr val="tx1"/>
                </a:solidFill>
                <a:effectLst/>
                <a:latin typeface="+mn-lt"/>
                <a:ea typeface="+mn-ea"/>
                <a:cs typeface="+mn-cs"/>
              </a:rPr>
              <a:t>Sbor v Kaznějově v loni organizoval Charitativní den s hasiči – odpoledne pro děti, večer s taneční zábavou, z této akce byl výtěžek poukázán na pomoc Ukrajině. Dále stavění Májky. Sbor se účastnil hasičských slavností v Litoměřicích. Nesmíme samozřejmě zapomenout na květinový den.</a:t>
            </a:r>
          </a:p>
          <a:p>
            <a:r>
              <a:rPr lang="cs-CZ" sz="1200" b="1" kern="1200" dirty="0" smtClean="0">
                <a:solidFill>
                  <a:schemeClr val="tx1"/>
                </a:solidFill>
                <a:effectLst/>
                <a:latin typeface="+mn-lt"/>
                <a:ea typeface="+mn-ea"/>
                <a:cs typeface="+mn-cs"/>
              </a:rPr>
              <a:t>SDH Mladotice</a:t>
            </a:r>
          </a:p>
          <a:p>
            <a:r>
              <a:rPr lang="cs-CZ" sz="1200" kern="1200" dirty="0" smtClean="0">
                <a:solidFill>
                  <a:schemeClr val="tx1"/>
                </a:solidFill>
                <a:effectLst/>
                <a:latin typeface="+mn-lt"/>
                <a:ea typeface="+mn-ea"/>
                <a:cs typeface="+mn-cs"/>
              </a:rPr>
              <a:t>Mezi hlavní akce, které sbor v Mladoticích pořádal je stavění májky a čištění požární nádrže.</a:t>
            </a:r>
          </a:p>
          <a:p>
            <a:endParaRPr lang="cs-CZ" dirty="0"/>
          </a:p>
        </p:txBody>
      </p:sp>
      <p:sp>
        <p:nvSpPr>
          <p:cNvPr id="4" name="Zástupný symbol pro číslo snímku 3"/>
          <p:cNvSpPr>
            <a:spLocks noGrp="1"/>
          </p:cNvSpPr>
          <p:nvPr>
            <p:ph type="sldNum" sz="quarter" idx="10"/>
          </p:nvPr>
        </p:nvSpPr>
        <p:spPr/>
        <p:txBody>
          <a:bodyPr/>
          <a:lstStyle/>
          <a:p>
            <a:fld id="{CB68793B-8BB0-4CAC-94AA-DD370839AF06}" type="slidenum">
              <a:rPr lang="cs-CZ" smtClean="0"/>
              <a:t>48</a:t>
            </a:fld>
            <a:endParaRPr lang="cs-CZ"/>
          </a:p>
        </p:txBody>
      </p:sp>
    </p:spTree>
    <p:extLst>
      <p:ext uri="{BB962C8B-B14F-4D97-AF65-F5344CB8AC3E}">
        <p14:creationId xmlns:p14="http://schemas.microsoft.com/office/powerpoint/2010/main" val="1689563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kern="1200" dirty="0" smtClean="0">
                <a:solidFill>
                  <a:schemeClr val="tx1"/>
                </a:solidFill>
                <a:effectLst/>
                <a:latin typeface="+mn-lt"/>
                <a:ea typeface="+mn-ea"/>
                <a:cs typeface="+mn-cs"/>
              </a:rPr>
              <a:t>SDH Ondřejov</a:t>
            </a:r>
          </a:p>
          <a:p>
            <a:r>
              <a:rPr lang="cs-CZ" sz="1200" kern="1200" dirty="0" smtClean="0">
                <a:solidFill>
                  <a:schemeClr val="tx1"/>
                </a:solidFill>
                <a:effectLst/>
                <a:latin typeface="+mn-lt"/>
                <a:ea typeface="+mn-ea"/>
                <a:cs typeface="+mn-cs"/>
              </a:rPr>
              <a:t>V Ondřejově hasiči pořádali tradiční stavění Májky a velice známé Ondřejovské kulturní odpoledne OKO. </a:t>
            </a:r>
          </a:p>
          <a:p>
            <a:r>
              <a:rPr lang="cs-CZ" sz="1200" b="1" kern="1200" dirty="0" smtClean="0">
                <a:solidFill>
                  <a:schemeClr val="tx1"/>
                </a:solidFill>
                <a:effectLst/>
                <a:latin typeface="+mn-lt"/>
                <a:ea typeface="+mn-ea"/>
                <a:cs typeface="+mn-cs"/>
              </a:rPr>
              <a:t>SDH Pláně</a:t>
            </a:r>
          </a:p>
          <a:p>
            <a:r>
              <a:rPr lang="cs-CZ" sz="1200" kern="1200" dirty="0" smtClean="0">
                <a:solidFill>
                  <a:schemeClr val="tx1"/>
                </a:solidFill>
                <a:effectLst/>
                <a:latin typeface="+mn-lt"/>
                <a:ea typeface="+mn-ea"/>
                <a:cs typeface="+mn-cs"/>
              </a:rPr>
              <a:t>V Pláních nemůžeme vynechat Tradiční masopust pořádaný na masopustní úterý společně s popeleční středou a také stavění májky.</a:t>
            </a:r>
          </a:p>
          <a:p>
            <a:r>
              <a:rPr lang="cs-CZ" sz="1200" b="1" kern="1200" dirty="0" smtClean="0">
                <a:solidFill>
                  <a:schemeClr val="tx1"/>
                </a:solidFill>
                <a:effectLst/>
                <a:latin typeface="+mn-lt"/>
                <a:ea typeface="+mn-ea"/>
                <a:cs typeface="+mn-cs"/>
              </a:rPr>
              <a:t>SDH Rybnice</a:t>
            </a:r>
          </a:p>
          <a:p>
            <a:r>
              <a:rPr lang="cs-CZ" sz="1200" kern="1200" dirty="0" smtClean="0">
                <a:solidFill>
                  <a:schemeClr val="tx1"/>
                </a:solidFill>
                <a:effectLst/>
                <a:latin typeface="+mn-lt"/>
                <a:ea typeface="+mn-ea"/>
                <a:cs typeface="+mn-cs"/>
              </a:rPr>
              <a:t>Sbor v </a:t>
            </a:r>
            <a:r>
              <a:rPr lang="cs-CZ" sz="1200" kern="1200" dirty="0" err="1" smtClean="0">
                <a:solidFill>
                  <a:schemeClr val="tx1"/>
                </a:solidFill>
                <a:effectLst/>
                <a:latin typeface="+mn-lt"/>
                <a:ea typeface="+mn-ea"/>
                <a:cs typeface="+mn-cs"/>
              </a:rPr>
              <a:t>Rybnici</a:t>
            </a:r>
            <a:r>
              <a:rPr lang="cs-CZ" sz="1200" kern="1200" dirty="0" smtClean="0">
                <a:solidFill>
                  <a:schemeClr val="tx1"/>
                </a:solidFill>
                <a:effectLst/>
                <a:latin typeface="+mn-lt"/>
                <a:ea typeface="+mn-ea"/>
                <a:cs typeface="+mn-cs"/>
              </a:rPr>
              <a:t> organizoval stavění Májky, soutěž Gumovka, pohádkovou cestu pro děti a novoroční pochod.</a:t>
            </a:r>
          </a:p>
          <a:p>
            <a:r>
              <a:rPr lang="cs-CZ" sz="1200" b="1" kern="1200" dirty="0" smtClean="0">
                <a:solidFill>
                  <a:schemeClr val="tx1"/>
                </a:solidFill>
                <a:effectLst/>
                <a:latin typeface="+mn-lt"/>
                <a:ea typeface="+mn-ea"/>
                <a:cs typeface="+mn-cs"/>
              </a:rPr>
              <a:t>SDH Žebnice</a:t>
            </a:r>
          </a:p>
          <a:p>
            <a:r>
              <a:rPr lang="cs-CZ" sz="1200" kern="1200" dirty="0" smtClean="0">
                <a:solidFill>
                  <a:schemeClr val="tx1"/>
                </a:solidFill>
                <a:effectLst/>
                <a:latin typeface="+mn-lt"/>
                <a:ea typeface="+mn-ea"/>
                <a:cs typeface="+mn-cs"/>
              </a:rPr>
              <a:t>V Žebnici hasiči připravili stavění májky, dětské sportovní odpoledne, turnaj v minigolfu a tradiční Závod traktorů do vrchu.</a:t>
            </a:r>
          </a:p>
          <a:p>
            <a:endParaRPr lang="cs-CZ" dirty="0"/>
          </a:p>
        </p:txBody>
      </p:sp>
      <p:sp>
        <p:nvSpPr>
          <p:cNvPr id="4" name="Zástupný symbol pro číslo snímku 3"/>
          <p:cNvSpPr>
            <a:spLocks noGrp="1"/>
          </p:cNvSpPr>
          <p:nvPr>
            <p:ph type="sldNum" sz="quarter" idx="10"/>
          </p:nvPr>
        </p:nvSpPr>
        <p:spPr/>
        <p:txBody>
          <a:bodyPr/>
          <a:lstStyle/>
          <a:p>
            <a:fld id="{CB68793B-8BB0-4CAC-94AA-DD370839AF06}" type="slidenum">
              <a:rPr lang="cs-CZ" smtClean="0"/>
              <a:t>49</a:t>
            </a:fld>
            <a:endParaRPr lang="cs-CZ"/>
          </a:p>
        </p:txBody>
      </p:sp>
    </p:spTree>
    <p:extLst>
      <p:ext uri="{BB962C8B-B14F-4D97-AF65-F5344CB8AC3E}">
        <p14:creationId xmlns:p14="http://schemas.microsoft.com/office/powerpoint/2010/main" val="4280746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Závěrem bych chtěl všem poděkovat za jejich činnost, je vidět, že hasiči jsou tahouni všech obcí, protože organizují většinu akcí. V neposlední řadě vám chci do letošního roku popřát hodně zdaru. </a:t>
            </a:r>
          </a:p>
          <a:p>
            <a:r>
              <a:rPr lang="cs-CZ" sz="1200" kern="1200" dirty="0" smtClean="0">
                <a:solidFill>
                  <a:schemeClr val="tx1"/>
                </a:solidFill>
                <a:effectLst/>
                <a:latin typeface="+mn-lt"/>
                <a:ea typeface="+mn-ea"/>
                <a:cs typeface="+mn-cs"/>
              </a:rPr>
              <a:t>Děkuji za pozornost. </a:t>
            </a:r>
          </a:p>
          <a:p>
            <a:endParaRPr lang="cs-CZ" dirty="0"/>
          </a:p>
        </p:txBody>
      </p:sp>
      <p:sp>
        <p:nvSpPr>
          <p:cNvPr id="4" name="Zástupný symbol pro číslo snímku 3"/>
          <p:cNvSpPr>
            <a:spLocks noGrp="1"/>
          </p:cNvSpPr>
          <p:nvPr>
            <p:ph type="sldNum" sz="quarter" idx="10"/>
          </p:nvPr>
        </p:nvSpPr>
        <p:spPr/>
        <p:txBody>
          <a:bodyPr/>
          <a:lstStyle/>
          <a:p>
            <a:fld id="{CB68793B-8BB0-4CAC-94AA-DD370839AF06}" type="slidenum">
              <a:rPr lang="cs-CZ" smtClean="0"/>
              <a:t>61</a:t>
            </a:fld>
            <a:endParaRPr lang="cs-CZ"/>
          </a:p>
        </p:txBody>
      </p:sp>
    </p:spTree>
    <p:extLst>
      <p:ext uri="{BB962C8B-B14F-4D97-AF65-F5344CB8AC3E}">
        <p14:creationId xmlns:p14="http://schemas.microsoft.com/office/powerpoint/2010/main" val="4087458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Svou zprávu jsem rozdělil na 4 hlavní kapitoly a to: </a:t>
            </a:r>
          </a:p>
          <a:p>
            <a:pPr lvl="0"/>
            <a:r>
              <a:rPr lang="cs-CZ" sz="1200" kern="1200" dirty="0" smtClean="0">
                <a:solidFill>
                  <a:schemeClr val="tx1"/>
                </a:solidFill>
                <a:effectLst/>
                <a:latin typeface="+mn-lt"/>
                <a:ea typeface="+mn-ea"/>
                <a:cs typeface="+mn-cs"/>
              </a:rPr>
              <a:t>Zásahová činnost sborů okrsku Plasy, </a:t>
            </a:r>
          </a:p>
          <a:p>
            <a:pPr lvl="0"/>
            <a:r>
              <a:rPr lang="cs-CZ" sz="1200" kern="1200" dirty="0" smtClean="0">
                <a:solidFill>
                  <a:schemeClr val="tx1"/>
                </a:solidFill>
                <a:effectLst/>
                <a:latin typeface="+mn-lt"/>
                <a:ea typeface="+mn-ea"/>
                <a:cs typeface="+mn-cs"/>
              </a:rPr>
              <a:t>Sportovní činnost sborů okrsku Plasy,</a:t>
            </a:r>
          </a:p>
          <a:p>
            <a:pPr lvl="0"/>
            <a:r>
              <a:rPr lang="cs-CZ" sz="1200" kern="1200" dirty="0" smtClean="0">
                <a:solidFill>
                  <a:schemeClr val="tx1"/>
                </a:solidFill>
                <a:effectLst/>
                <a:latin typeface="+mn-lt"/>
                <a:ea typeface="+mn-ea"/>
                <a:cs typeface="+mn-cs"/>
              </a:rPr>
              <a:t>Taktické cvičení okrsku Plasy,</a:t>
            </a:r>
          </a:p>
          <a:p>
            <a:r>
              <a:rPr lang="cs-CZ" sz="1200" kern="1200" dirty="0" smtClean="0">
                <a:solidFill>
                  <a:schemeClr val="tx1"/>
                </a:solidFill>
                <a:effectLst/>
                <a:latin typeface="+mn-lt"/>
                <a:ea typeface="+mn-ea"/>
                <a:cs typeface="+mn-cs"/>
              </a:rPr>
              <a:t>Ostatní akce sborů okrsku Plasy. </a:t>
            </a:r>
            <a:endParaRPr lang="cs-CZ" dirty="0"/>
          </a:p>
        </p:txBody>
      </p:sp>
      <p:sp>
        <p:nvSpPr>
          <p:cNvPr id="4" name="Zástupný symbol pro číslo snímku 3"/>
          <p:cNvSpPr>
            <a:spLocks noGrp="1"/>
          </p:cNvSpPr>
          <p:nvPr>
            <p:ph type="sldNum" sz="quarter" idx="10"/>
          </p:nvPr>
        </p:nvSpPr>
        <p:spPr/>
        <p:txBody>
          <a:bodyPr/>
          <a:lstStyle/>
          <a:p>
            <a:fld id="{CB68793B-8BB0-4CAC-94AA-DD370839AF06}" type="slidenum">
              <a:rPr lang="cs-CZ" smtClean="0"/>
              <a:t>2</a:t>
            </a:fld>
            <a:endParaRPr lang="cs-CZ"/>
          </a:p>
        </p:txBody>
      </p:sp>
    </p:spTree>
    <p:extLst>
      <p:ext uri="{BB962C8B-B14F-4D97-AF65-F5344CB8AC3E}">
        <p14:creationId xmlns:p14="http://schemas.microsoft.com/office/powerpoint/2010/main" val="1391961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Horno-</a:t>
            </a:r>
            <a:r>
              <a:rPr lang="cs-CZ" sz="1200" kern="1200" dirty="0" err="1" smtClean="0">
                <a:solidFill>
                  <a:schemeClr val="tx1"/>
                </a:solidFill>
                <a:effectLst/>
                <a:latin typeface="+mn-lt"/>
                <a:ea typeface="+mn-ea"/>
                <a:cs typeface="+mn-cs"/>
              </a:rPr>
              <a:t>hradiští</a:t>
            </a:r>
            <a:r>
              <a:rPr lang="cs-CZ" sz="1200" kern="1200" dirty="0" smtClean="0">
                <a:solidFill>
                  <a:schemeClr val="tx1"/>
                </a:solidFill>
                <a:effectLst/>
                <a:latin typeface="+mn-lt"/>
                <a:ea typeface="+mn-ea"/>
                <a:cs typeface="+mn-cs"/>
              </a:rPr>
              <a:t> v loňském roce vyjeli k celkem 11 událostem. Z toho 3 krát k požáru lesa, 2x do </a:t>
            </a:r>
            <a:r>
              <a:rPr lang="cs-CZ" sz="1200" kern="1200" dirty="0" err="1" smtClean="0">
                <a:solidFill>
                  <a:schemeClr val="tx1"/>
                </a:solidFill>
                <a:effectLst/>
                <a:latin typeface="+mn-lt"/>
                <a:ea typeface="+mn-ea"/>
                <a:cs typeface="+mn-cs"/>
              </a:rPr>
              <a:t>Babiné</a:t>
            </a:r>
            <a:r>
              <a:rPr lang="cs-CZ" sz="1200" kern="1200" dirty="0" smtClean="0">
                <a:solidFill>
                  <a:schemeClr val="tx1"/>
                </a:solidFill>
                <a:effectLst/>
                <a:latin typeface="+mn-lt"/>
                <a:ea typeface="+mn-ea"/>
                <a:cs typeface="+mn-cs"/>
              </a:rPr>
              <a:t> a jednou do </a:t>
            </a:r>
            <a:r>
              <a:rPr lang="cs-CZ" sz="1200" kern="1200" dirty="0" err="1" smtClean="0">
                <a:solidFill>
                  <a:schemeClr val="tx1"/>
                </a:solidFill>
                <a:effectLst/>
                <a:latin typeface="+mn-lt"/>
                <a:ea typeface="+mn-ea"/>
                <a:cs typeface="+mn-cs"/>
              </a:rPr>
              <a:t>Nebřezin</a:t>
            </a:r>
            <a:r>
              <a:rPr lang="cs-CZ" sz="1200" kern="1200" dirty="0" smtClean="0">
                <a:solidFill>
                  <a:schemeClr val="tx1"/>
                </a:solidFill>
                <a:effectLst/>
                <a:latin typeface="+mn-lt"/>
                <a:ea typeface="+mn-ea"/>
                <a:cs typeface="+mn-cs"/>
              </a:rPr>
              <a:t>. Dále k jednomu požáru rodinného domu do Lomničky. Dalšími událostmi byly humanitární pomoci – 2x odvoz </a:t>
            </a:r>
            <a:r>
              <a:rPr lang="cs-CZ" sz="1200" kern="1200" dirty="0" err="1" smtClean="0">
                <a:solidFill>
                  <a:schemeClr val="tx1"/>
                </a:solidFill>
                <a:effectLst/>
                <a:latin typeface="+mn-lt"/>
                <a:ea typeface="+mn-ea"/>
                <a:cs typeface="+mn-cs"/>
              </a:rPr>
              <a:t>humitární</a:t>
            </a:r>
            <a:r>
              <a:rPr lang="cs-CZ" sz="1200" kern="1200" dirty="0" smtClean="0">
                <a:solidFill>
                  <a:schemeClr val="tx1"/>
                </a:solidFill>
                <a:effectLst/>
                <a:latin typeface="+mn-lt"/>
                <a:ea typeface="+mn-ea"/>
                <a:cs typeface="+mn-cs"/>
              </a:rPr>
              <a:t> pomoci do potravinové banky, 1x odvoz humanitární pomoci na Diecézní charitu, 1x stěhování nábytku do Břežan. Jednotka se dále zúčastnila dvou dopravních nehod, a to taktického cvičení na nehodu autobusu v Horním Hradišti a jednou k dopravní nehodě osobního automobilu v </a:t>
            </a:r>
            <a:r>
              <a:rPr lang="cs-CZ" sz="1200" kern="1200" dirty="0" err="1" smtClean="0">
                <a:solidFill>
                  <a:schemeClr val="tx1"/>
                </a:solidFill>
                <a:effectLst/>
                <a:latin typeface="+mn-lt"/>
                <a:ea typeface="+mn-ea"/>
                <a:cs typeface="+mn-cs"/>
              </a:rPr>
              <a:t>Babiné</a:t>
            </a:r>
            <a:r>
              <a:rPr lang="cs-CZ" sz="1200" kern="1200" dirty="0" smtClean="0">
                <a:solidFill>
                  <a:schemeClr val="tx1"/>
                </a:solidFill>
                <a:effectLst/>
                <a:latin typeface="+mn-lt"/>
                <a:ea typeface="+mn-ea"/>
                <a:cs typeface="+mn-cs"/>
              </a:rPr>
              <a:t>. Dále jednotka jednou vyjela jako technická pomoc – hledání seniora v obci Lomnička.</a:t>
            </a:r>
          </a:p>
          <a:p>
            <a:endParaRPr lang="cs-CZ" dirty="0"/>
          </a:p>
        </p:txBody>
      </p:sp>
      <p:sp>
        <p:nvSpPr>
          <p:cNvPr id="4" name="Zástupný symbol pro číslo snímku 3"/>
          <p:cNvSpPr>
            <a:spLocks noGrp="1"/>
          </p:cNvSpPr>
          <p:nvPr>
            <p:ph type="sldNum" sz="quarter" idx="10"/>
          </p:nvPr>
        </p:nvSpPr>
        <p:spPr/>
        <p:txBody>
          <a:bodyPr/>
          <a:lstStyle/>
          <a:p>
            <a:fld id="{CB68793B-8BB0-4CAC-94AA-DD370839AF06}" type="slidenum">
              <a:rPr lang="cs-CZ" smtClean="0"/>
              <a:t>3</a:t>
            </a:fld>
            <a:endParaRPr lang="cs-CZ"/>
          </a:p>
        </p:txBody>
      </p:sp>
    </p:spTree>
    <p:extLst>
      <p:ext uri="{BB962C8B-B14F-4D97-AF65-F5344CB8AC3E}">
        <p14:creationId xmlns:p14="http://schemas.microsoft.com/office/powerpoint/2010/main" val="2294443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Jednotka SDH Kaznějov měla v loňském roce celkem 13 událostí. Jednotka vyjela v loňském roce k následujícím zásahům. Požár kotelny v rodinném domě, strom přes silnici III. Třídy, utržený výlez ke komínu, požár lesního porostu v katastru obce </a:t>
            </a:r>
            <a:r>
              <a:rPr lang="cs-CZ" sz="1200" kern="1200" dirty="0" err="1" smtClean="0">
                <a:solidFill>
                  <a:schemeClr val="tx1"/>
                </a:solidFill>
                <a:effectLst/>
                <a:latin typeface="+mn-lt"/>
                <a:ea typeface="+mn-ea"/>
                <a:cs typeface="+mn-cs"/>
              </a:rPr>
              <a:t>Nebřeziny</a:t>
            </a:r>
            <a:r>
              <a:rPr lang="cs-CZ" sz="1200" kern="1200" dirty="0" smtClean="0">
                <a:solidFill>
                  <a:schemeClr val="tx1"/>
                </a:solidFill>
                <a:effectLst/>
                <a:latin typeface="+mn-lt"/>
                <a:ea typeface="+mn-ea"/>
                <a:cs typeface="+mn-cs"/>
              </a:rPr>
              <a:t>, dopravní nehoda silniční – cvičení na autonehodu autobusu v Horním Hradišti, požár trávy v areálu bývalé chemické továrny v Kaznějově, požár odpadu za domem, požár osobního automobilu na parkovišti u Normy, technická pomoc pohřešování seniora v Lomničce, a další.</a:t>
            </a:r>
          </a:p>
          <a:p>
            <a:endParaRPr lang="cs-CZ" dirty="0"/>
          </a:p>
        </p:txBody>
      </p:sp>
      <p:sp>
        <p:nvSpPr>
          <p:cNvPr id="4" name="Zástupný symbol pro číslo snímku 3"/>
          <p:cNvSpPr>
            <a:spLocks noGrp="1"/>
          </p:cNvSpPr>
          <p:nvPr>
            <p:ph type="sldNum" sz="quarter" idx="10"/>
          </p:nvPr>
        </p:nvSpPr>
        <p:spPr/>
        <p:txBody>
          <a:bodyPr/>
          <a:lstStyle/>
          <a:p>
            <a:fld id="{CB68793B-8BB0-4CAC-94AA-DD370839AF06}" type="slidenum">
              <a:rPr lang="cs-CZ" smtClean="0"/>
              <a:t>7</a:t>
            </a:fld>
            <a:endParaRPr lang="cs-CZ"/>
          </a:p>
        </p:txBody>
      </p:sp>
    </p:spTree>
    <p:extLst>
      <p:ext uri="{BB962C8B-B14F-4D97-AF65-F5344CB8AC3E}">
        <p14:creationId xmlns:p14="http://schemas.microsoft.com/office/powerpoint/2010/main" val="469605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Jednotka Mladotic se zúčastnila celkem 13 událostí. Zásahy se týkali většinou požáru lesního porostu, hrabanky a podobně. Mezi nimi byly v loňském roce např. Požár lesa nad </a:t>
            </a:r>
            <a:r>
              <a:rPr lang="cs-CZ" sz="1200" kern="1200" dirty="0" err="1" smtClean="0">
                <a:solidFill>
                  <a:schemeClr val="tx1"/>
                </a:solidFill>
                <a:effectLst/>
                <a:latin typeface="+mn-lt"/>
                <a:ea typeface="+mn-ea"/>
                <a:cs typeface="+mn-cs"/>
              </a:rPr>
              <a:t>Čoubovým</a:t>
            </a:r>
            <a:r>
              <a:rPr lang="cs-CZ" sz="1200" kern="1200" dirty="0" smtClean="0">
                <a:solidFill>
                  <a:schemeClr val="tx1"/>
                </a:solidFill>
                <a:effectLst/>
                <a:latin typeface="+mn-lt"/>
                <a:ea typeface="+mn-ea"/>
                <a:cs typeface="+mn-cs"/>
              </a:rPr>
              <a:t> mlýnem, požár lesa u obce Odlezly, a také pod Chrášťovicemi, požár pod </a:t>
            </a:r>
            <a:r>
              <a:rPr lang="cs-CZ" sz="1200" kern="1200" dirty="0" err="1" smtClean="0">
                <a:solidFill>
                  <a:schemeClr val="tx1"/>
                </a:solidFill>
                <a:effectLst/>
                <a:latin typeface="+mn-lt"/>
                <a:ea typeface="+mn-ea"/>
                <a:cs typeface="+mn-cs"/>
              </a:rPr>
              <a:t>Řemešínem</a:t>
            </a:r>
            <a:r>
              <a:rPr lang="cs-CZ" sz="1200" kern="1200" dirty="0" smtClean="0">
                <a:solidFill>
                  <a:schemeClr val="tx1"/>
                </a:solidFill>
                <a:effectLst/>
                <a:latin typeface="+mn-lt"/>
                <a:ea typeface="+mn-ea"/>
                <a:cs typeface="+mn-cs"/>
              </a:rPr>
              <a:t>, ale také například požár nakladače UNC u </a:t>
            </a:r>
            <a:r>
              <a:rPr lang="cs-CZ" sz="1200" kern="1200" dirty="0" err="1" smtClean="0">
                <a:solidFill>
                  <a:schemeClr val="tx1"/>
                </a:solidFill>
                <a:effectLst/>
                <a:latin typeface="+mn-lt"/>
                <a:ea typeface="+mn-ea"/>
                <a:cs typeface="+mn-cs"/>
              </a:rPr>
              <a:t>Chráštovic</a:t>
            </a:r>
            <a:r>
              <a:rPr lang="cs-CZ" sz="1200" kern="1200" dirty="0" smtClean="0">
                <a:solidFill>
                  <a:schemeClr val="tx1"/>
                </a:solidFill>
                <a:effectLst/>
                <a:latin typeface="+mn-lt"/>
                <a:ea typeface="+mn-ea"/>
                <a:cs typeface="+mn-cs"/>
              </a:rPr>
              <a:t> nebo kombajn u Černé hati. Jednotka se také zúčastnila cvičení na autonehodu autobusu v Horním Hradišti, kde se kluci starali o třídění a roznášení jednotlivých pacientů k sanitním vozům apod. Dalším cvičení, kterého se jednotka zúčastnila, bylo na letišti u Manětína. Kde se zkoušelo doplňování vody do letadla </a:t>
            </a:r>
            <a:r>
              <a:rPr lang="cs-CZ" sz="1200" kern="1200" dirty="0" err="1" smtClean="0">
                <a:solidFill>
                  <a:schemeClr val="tx1"/>
                </a:solidFill>
                <a:effectLst/>
                <a:latin typeface="+mn-lt"/>
                <a:ea typeface="+mn-ea"/>
                <a:cs typeface="+mn-cs"/>
              </a:rPr>
              <a:t>Antonov</a:t>
            </a:r>
            <a:r>
              <a:rPr lang="cs-CZ" sz="1200" kern="1200" dirty="0" smtClean="0">
                <a:solidFill>
                  <a:schemeClr val="tx1"/>
                </a:solidFill>
                <a:effectLst/>
                <a:latin typeface="+mn-lt"/>
                <a:ea typeface="+mn-ea"/>
                <a:cs typeface="+mn-cs"/>
              </a:rPr>
              <a:t> AN-2, známého jako Andula. Po naplnění letadlo vždy vzlétlo a provádělo shoz vody poblíž jednotek. V další fázi tohoto cvičení byla simulace požáru pomocí dýmovnic a letadlo provádělo shozy hasiva. </a:t>
            </a:r>
          </a:p>
          <a:p>
            <a:endParaRPr lang="cs-CZ" dirty="0"/>
          </a:p>
        </p:txBody>
      </p:sp>
      <p:sp>
        <p:nvSpPr>
          <p:cNvPr id="4" name="Zástupný symbol pro číslo snímku 3"/>
          <p:cNvSpPr>
            <a:spLocks noGrp="1"/>
          </p:cNvSpPr>
          <p:nvPr>
            <p:ph type="sldNum" sz="quarter" idx="10"/>
          </p:nvPr>
        </p:nvSpPr>
        <p:spPr/>
        <p:txBody>
          <a:bodyPr/>
          <a:lstStyle/>
          <a:p>
            <a:fld id="{CB68793B-8BB0-4CAC-94AA-DD370839AF06}" type="slidenum">
              <a:rPr lang="cs-CZ" smtClean="0"/>
              <a:t>11</a:t>
            </a:fld>
            <a:endParaRPr lang="cs-CZ"/>
          </a:p>
        </p:txBody>
      </p:sp>
    </p:spTree>
    <p:extLst>
      <p:ext uri="{BB962C8B-B14F-4D97-AF65-F5344CB8AC3E}">
        <p14:creationId xmlns:p14="http://schemas.microsoft.com/office/powerpoint/2010/main" val="103689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Mladí hasiči z Horního Hradiště se letos zúčastnili následujících závodů. Závodu požárnické všestrannosti v Oboře, okresního kola hry Plamen ve Všerubech, závodu požárnické všestrannosti a štafety dvojic v Hromnici, soutěže o pohár vedoucího odborné rady mládeže a </a:t>
            </a:r>
            <a:r>
              <a:rPr lang="cs-CZ" sz="1200" kern="1200" dirty="0" err="1" smtClean="0">
                <a:solidFill>
                  <a:schemeClr val="tx1"/>
                </a:solidFill>
                <a:effectLst/>
                <a:latin typeface="+mn-lt"/>
                <a:ea typeface="+mn-ea"/>
                <a:cs typeface="+mn-cs"/>
              </a:rPr>
              <a:t>nevřeňského</a:t>
            </a:r>
            <a:r>
              <a:rPr lang="cs-CZ" sz="1200" kern="1200" dirty="0" smtClean="0">
                <a:solidFill>
                  <a:schemeClr val="tx1"/>
                </a:solidFill>
                <a:effectLst/>
                <a:latin typeface="+mn-lt"/>
                <a:ea typeface="+mn-ea"/>
                <a:cs typeface="+mn-cs"/>
              </a:rPr>
              <a:t> bloudění. V srpnu se mladí hasiči sešli na soustředění na </a:t>
            </a:r>
            <a:r>
              <a:rPr lang="cs-CZ" sz="1200" kern="1200" dirty="0" err="1" smtClean="0">
                <a:solidFill>
                  <a:schemeClr val="tx1"/>
                </a:solidFill>
                <a:effectLst/>
                <a:latin typeface="+mn-lt"/>
                <a:ea typeface="+mn-ea"/>
                <a:cs typeface="+mn-cs"/>
              </a:rPr>
              <a:t>Rexíku</a:t>
            </a:r>
            <a:r>
              <a:rPr lang="cs-CZ" sz="1200" kern="1200" dirty="0" smtClean="0">
                <a:solidFill>
                  <a:schemeClr val="tx1"/>
                </a:solidFill>
                <a:effectLst/>
                <a:latin typeface="+mn-lt"/>
                <a:ea typeface="+mn-ea"/>
                <a:cs typeface="+mn-cs"/>
              </a:rPr>
              <a:t>. </a:t>
            </a:r>
          </a:p>
          <a:p>
            <a:endParaRPr lang="cs-CZ" dirty="0"/>
          </a:p>
        </p:txBody>
      </p:sp>
      <p:sp>
        <p:nvSpPr>
          <p:cNvPr id="4" name="Zástupný symbol pro číslo snímku 3"/>
          <p:cNvSpPr>
            <a:spLocks noGrp="1"/>
          </p:cNvSpPr>
          <p:nvPr>
            <p:ph type="sldNum" sz="quarter" idx="10"/>
          </p:nvPr>
        </p:nvSpPr>
        <p:spPr/>
        <p:txBody>
          <a:bodyPr/>
          <a:lstStyle/>
          <a:p>
            <a:fld id="{CB68793B-8BB0-4CAC-94AA-DD370839AF06}" type="slidenum">
              <a:rPr lang="cs-CZ" smtClean="0"/>
              <a:t>16</a:t>
            </a:fld>
            <a:endParaRPr lang="cs-CZ"/>
          </a:p>
        </p:txBody>
      </p:sp>
    </p:spTree>
    <p:extLst>
      <p:ext uri="{BB962C8B-B14F-4D97-AF65-F5344CB8AC3E}">
        <p14:creationId xmlns:p14="http://schemas.microsoft.com/office/powerpoint/2010/main" val="1538240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Mladí hasiči Kaznějova se zúčastnili následujících závodů. Na začátku roku se zúčastnili branných závodů v Oboře a Úněšově. Dále vyslali své závodníky do Letkova na závod v 60m metrech s překážkami, </a:t>
            </a:r>
          </a:p>
          <a:p>
            <a:r>
              <a:rPr lang="cs-CZ" sz="1200" kern="1200" dirty="0" smtClean="0">
                <a:solidFill>
                  <a:schemeClr val="tx1"/>
                </a:solidFill>
                <a:effectLst/>
                <a:latin typeface="+mn-lt"/>
                <a:ea typeface="+mn-ea"/>
                <a:cs typeface="+mn-cs"/>
              </a:rPr>
              <a:t>Dalším závodem bylo okresní kolo hry Plamen ve Všerubech, v disciplíně 60m s překážkami Kuba Šubrt postoupil na krajské kolo do Klatov. </a:t>
            </a:r>
          </a:p>
          <a:p>
            <a:r>
              <a:rPr lang="cs-CZ" sz="1200" kern="1200" dirty="0" smtClean="0">
                <a:solidFill>
                  <a:schemeClr val="tx1"/>
                </a:solidFill>
                <a:effectLst/>
                <a:latin typeface="+mn-lt"/>
                <a:ea typeface="+mn-ea"/>
                <a:cs typeface="+mn-cs"/>
              </a:rPr>
              <a:t>Dále se zúčastnili soutěží v Letkově, Horní Bělé, na útocích u Globusu, 60tkách poblíž Prahy a v Plzni na Košutce. Na podzim družstva nechyběla na podzimním kole hry Plamen, </a:t>
            </a:r>
            <a:r>
              <a:rPr lang="cs-CZ" sz="1200" kern="1200" dirty="0" err="1" smtClean="0">
                <a:solidFill>
                  <a:schemeClr val="tx1"/>
                </a:solidFill>
                <a:effectLst/>
                <a:latin typeface="+mn-lt"/>
                <a:ea typeface="+mn-ea"/>
                <a:cs typeface="+mn-cs"/>
              </a:rPr>
              <a:t>Nevřeňském</a:t>
            </a:r>
            <a:r>
              <a:rPr lang="cs-CZ" sz="1200" kern="1200" dirty="0" smtClean="0">
                <a:solidFill>
                  <a:schemeClr val="tx1"/>
                </a:solidFill>
                <a:effectLst/>
                <a:latin typeface="+mn-lt"/>
                <a:ea typeface="+mn-ea"/>
                <a:cs typeface="+mn-cs"/>
              </a:rPr>
              <a:t> bloudění a Mikulášské střelbě na čerta v Ledcích.</a:t>
            </a:r>
          </a:p>
          <a:p>
            <a:endParaRPr lang="cs-CZ" dirty="0"/>
          </a:p>
        </p:txBody>
      </p:sp>
      <p:sp>
        <p:nvSpPr>
          <p:cNvPr id="4" name="Zástupný symbol pro číslo snímku 3"/>
          <p:cNvSpPr>
            <a:spLocks noGrp="1"/>
          </p:cNvSpPr>
          <p:nvPr>
            <p:ph type="sldNum" sz="quarter" idx="10"/>
          </p:nvPr>
        </p:nvSpPr>
        <p:spPr/>
        <p:txBody>
          <a:bodyPr/>
          <a:lstStyle/>
          <a:p>
            <a:fld id="{CB68793B-8BB0-4CAC-94AA-DD370839AF06}" type="slidenum">
              <a:rPr lang="cs-CZ" smtClean="0"/>
              <a:t>26</a:t>
            </a:fld>
            <a:endParaRPr lang="cs-CZ"/>
          </a:p>
        </p:txBody>
      </p:sp>
    </p:spTree>
    <p:extLst>
      <p:ext uri="{BB962C8B-B14F-4D97-AF65-F5344CB8AC3E}">
        <p14:creationId xmlns:p14="http://schemas.microsoft.com/office/powerpoint/2010/main" val="1249277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Kluci z SDH Žebnice se opět zúčastnili Západočeské hasičské ligy, kde v celkovém umístění skončili kluci na 5. místě. Dále se kluci zúčastnili okresního kola požárního sportu. </a:t>
            </a:r>
          </a:p>
          <a:p>
            <a:r>
              <a:rPr lang="cs-CZ" sz="1200" kern="1200" dirty="0" smtClean="0">
                <a:solidFill>
                  <a:schemeClr val="tx1"/>
                </a:solidFill>
                <a:effectLst/>
                <a:latin typeface="+mn-lt"/>
                <a:ea typeface="+mn-ea"/>
                <a:cs typeface="+mn-cs"/>
              </a:rPr>
              <a:t>Na přelomu prázdnin proběhla hasičská olympiáda konaná ve slovinském </a:t>
            </a:r>
            <a:r>
              <a:rPr lang="cs-CZ" sz="1200" kern="1200" dirty="0" err="1" smtClean="0">
                <a:solidFill>
                  <a:schemeClr val="tx1"/>
                </a:solidFill>
                <a:effectLst/>
                <a:latin typeface="+mn-lt"/>
                <a:ea typeface="+mn-ea"/>
                <a:cs typeface="+mn-cs"/>
              </a:rPr>
              <a:t>Celje</a:t>
            </a:r>
            <a:r>
              <a:rPr lang="cs-CZ" sz="1200" kern="1200" dirty="0" smtClean="0">
                <a:solidFill>
                  <a:schemeClr val="tx1"/>
                </a:solidFill>
                <a:effectLst/>
                <a:latin typeface="+mn-lt"/>
                <a:ea typeface="+mn-ea"/>
                <a:cs typeface="+mn-cs"/>
              </a:rPr>
              <a:t>. Členem týmu byl Dominik Soukup. Bez účasti Ruského, Běloruského a Kazašského národního týmu byla povinnost pro naše borce více než jasná. Mise byla splněna a český tým nedal ostatním státům šanci a došel si pro celkové vítězství. Za zmínku stojí pokus české štafety ve složení Danek Klvaňa, Dominik Soukup, Lukáš Kroupa a Pavel Krpec, která </a:t>
            </a:r>
            <a:r>
              <a:rPr lang="cs-CZ" sz="1200" kern="1200" dirty="0" err="1" smtClean="0">
                <a:solidFill>
                  <a:schemeClr val="tx1"/>
                </a:solidFill>
                <a:effectLst/>
                <a:latin typeface="+mn-lt"/>
                <a:ea typeface="+mn-ea"/>
                <a:cs typeface="+mn-cs"/>
              </a:rPr>
              <a:t>mezičasově</a:t>
            </a:r>
            <a:r>
              <a:rPr lang="cs-CZ" sz="1200" kern="1200" dirty="0" smtClean="0">
                <a:solidFill>
                  <a:schemeClr val="tx1"/>
                </a:solidFill>
                <a:effectLst/>
                <a:latin typeface="+mn-lt"/>
                <a:ea typeface="+mn-ea"/>
                <a:cs typeface="+mn-cs"/>
              </a:rPr>
              <a:t> šahala po pokoření světového rekordu, ale bohužel na třetím úseku byl rozdělovač proti. Ale jak se říká, je to sport.</a:t>
            </a:r>
          </a:p>
          <a:p>
            <a:endParaRPr lang="cs-CZ" dirty="0"/>
          </a:p>
        </p:txBody>
      </p:sp>
      <p:sp>
        <p:nvSpPr>
          <p:cNvPr id="4" name="Zástupný symbol pro číslo snímku 3"/>
          <p:cNvSpPr>
            <a:spLocks noGrp="1"/>
          </p:cNvSpPr>
          <p:nvPr>
            <p:ph type="sldNum" sz="quarter" idx="10"/>
          </p:nvPr>
        </p:nvSpPr>
        <p:spPr/>
        <p:txBody>
          <a:bodyPr/>
          <a:lstStyle/>
          <a:p>
            <a:fld id="{CB68793B-8BB0-4CAC-94AA-DD370839AF06}" type="slidenum">
              <a:rPr lang="cs-CZ" smtClean="0"/>
              <a:t>31</a:t>
            </a:fld>
            <a:endParaRPr lang="cs-CZ"/>
          </a:p>
        </p:txBody>
      </p:sp>
    </p:spTree>
    <p:extLst>
      <p:ext uri="{BB962C8B-B14F-4D97-AF65-F5344CB8AC3E}">
        <p14:creationId xmlns:p14="http://schemas.microsoft.com/office/powerpoint/2010/main" val="3370913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Loňské okrskové kolo požárního sportu se konalo 14. května v Chrášťovicích. Soutěže se zúčastnilo celkem 9 družstev mužů a 4 družstva žen. Soutěžilo se pouze v požárních útokách, a to </a:t>
            </a:r>
            <a:r>
              <a:rPr lang="cs-CZ" sz="1200" kern="1200" dirty="0" err="1" smtClean="0">
                <a:solidFill>
                  <a:schemeClr val="tx1"/>
                </a:solidFill>
                <a:effectLst/>
                <a:latin typeface="+mn-lt"/>
                <a:ea typeface="+mn-ea"/>
                <a:cs typeface="+mn-cs"/>
              </a:rPr>
              <a:t>dvoukolově</a:t>
            </a:r>
            <a:r>
              <a:rPr lang="cs-CZ" sz="1200" kern="1200" dirty="0" smtClean="0">
                <a:solidFill>
                  <a:schemeClr val="tx1"/>
                </a:solidFill>
                <a:effectLst/>
                <a:latin typeface="+mn-lt"/>
                <a:ea typeface="+mn-ea"/>
                <a:cs typeface="+mn-cs"/>
              </a:rPr>
              <a:t>, kdy lepší pokus byl započítáván do soutěže. Dále se vyhlašovala část o pohár starosty obce, kdy se sčítaly časy za oba pokusy. Chtěl bych poděkovat pořadateli za skvěle zvládnutou organizaci akce</a:t>
            </a:r>
            <a:endParaRPr lang="cs-CZ" dirty="0"/>
          </a:p>
        </p:txBody>
      </p:sp>
      <p:sp>
        <p:nvSpPr>
          <p:cNvPr id="4" name="Zástupný symbol pro číslo snímku 3"/>
          <p:cNvSpPr>
            <a:spLocks noGrp="1"/>
          </p:cNvSpPr>
          <p:nvPr>
            <p:ph type="sldNum" sz="quarter" idx="10"/>
          </p:nvPr>
        </p:nvSpPr>
        <p:spPr/>
        <p:txBody>
          <a:bodyPr/>
          <a:lstStyle/>
          <a:p>
            <a:fld id="{CB68793B-8BB0-4CAC-94AA-DD370839AF06}" type="slidenum">
              <a:rPr lang="cs-CZ" smtClean="0"/>
              <a:t>37</a:t>
            </a:fld>
            <a:endParaRPr lang="cs-CZ"/>
          </a:p>
        </p:txBody>
      </p:sp>
    </p:spTree>
    <p:extLst>
      <p:ext uri="{BB962C8B-B14F-4D97-AF65-F5344CB8AC3E}">
        <p14:creationId xmlns:p14="http://schemas.microsoft.com/office/powerpoint/2010/main" val="3521095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12E60FA7-EE23-40D8-9FD3-07222CD1B991}" type="datetimeFigureOut">
              <a:rPr lang="cs-CZ" smtClean="0"/>
              <a:t>24.02.2023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944854E-44F3-4FC1-95E3-9E4F2AD8F6F5}" type="slidenum">
              <a:rPr lang="cs-CZ" smtClean="0"/>
              <a:t>‹#›</a:t>
            </a:fld>
            <a:endParaRPr lang="cs-CZ"/>
          </a:p>
        </p:txBody>
      </p:sp>
    </p:spTree>
    <p:extLst>
      <p:ext uri="{BB962C8B-B14F-4D97-AF65-F5344CB8AC3E}">
        <p14:creationId xmlns:p14="http://schemas.microsoft.com/office/powerpoint/2010/main" val="270946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2E60FA7-EE23-40D8-9FD3-07222CD1B991}" type="datetimeFigureOut">
              <a:rPr lang="cs-CZ" smtClean="0"/>
              <a:t>24.02.2023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944854E-44F3-4FC1-95E3-9E4F2AD8F6F5}" type="slidenum">
              <a:rPr lang="cs-CZ" smtClean="0"/>
              <a:t>‹#›</a:t>
            </a:fld>
            <a:endParaRPr lang="cs-CZ"/>
          </a:p>
        </p:txBody>
      </p:sp>
    </p:spTree>
    <p:extLst>
      <p:ext uri="{BB962C8B-B14F-4D97-AF65-F5344CB8AC3E}">
        <p14:creationId xmlns:p14="http://schemas.microsoft.com/office/powerpoint/2010/main" val="2685251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2E60FA7-EE23-40D8-9FD3-07222CD1B991}" type="datetimeFigureOut">
              <a:rPr lang="cs-CZ" smtClean="0"/>
              <a:t>24.02.2023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944854E-44F3-4FC1-95E3-9E4F2AD8F6F5}" type="slidenum">
              <a:rPr lang="cs-CZ" smtClean="0"/>
              <a:t>‹#›</a:t>
            </a:fld>
            <a:endParaRPr lang="cs-CZ"/>
          </a:p>
        </p:txBody>
      </p:sp>
    </p:spTree>
    <p:extLst>
      <p:ext uri="{BB962C8B-B14F-4D97-AF65-F5344CB8AC3E}">
        <p14:creationId xmlns:p14="http://schemas.microsoft.com/office/powerpoint/2010/main" val="280963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2E60FA7-EE23-40D8-9FD3-07222CD1B991}" type="datetimeFigureOut">
              <a:rPr lang="cs-CZ" smtClean="0"/>
              <a:t>24.02.2023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944854E-44F3-4FC1-95E3-9E4F2AD8F6F5}" type="slidenum">
              <a:rPr lang="cs-CZ" smtClean="0"/>
              <a:t>‹#›</a:t>
            </a:fld>
            <a:endParaRPr lang="cs-CZ"/>
          </a:p>
        </p:txBody>
      </p:sp>
    </p:spTree>
    <p:extLst>
      <p:ext uri="{BB962C8B-B14F-4D97-AF65-F5344CB8AC3E}">
        <p14:creationId xmlns:p14="http://schemas.microsoft.com/office/powerpoint/2010/main" val="65807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12E60FA7-EE23-40D8-9FD3-07222CD1B991}" type="datetimeFigureOut">
              <a:rPr lang="cs-CZ" smtClean="0"/>
              <a:t>24.02.2023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944854E-44F3-4FC1-95E3-9E4F2AD8F6F5}" type="slidenum">
              <a:rPr lang="cs-CZ" smtClean="0"/>
              <a:t>‹#›</a:t>
            </a:fld>
            <a:endParaRPr lang="cs-CZ"/>
          </a:p>
        </p:txBody>
      </p:sp>
    </p:spTree>
    <p:extLst>
      <p:ext uri="{BB962C8B-B14F-4D97-AF65-F5344CB8AC3E}">
        <p14:creationId xmlns:p14="http://schemas.microsoft.com/office/powerpoint/2010/main" val="751748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12E60FA7-EE23-40D8-9FD3-07222CD1B991}" type="datetimeFigureOut">
              <a:rPr lang="cs-CZ" smtClean="0"/>
              <a:t>24.02.2023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944854E-44F3-4FC1-95E3-9E4F2AD8F6F5}" type="slidenum">
              <a:rPr lang="cs-CZ" smtClean="0"/>
              <a:t>‹#›</a:t>
            </a:fld>
            <a:endParaRPr lang="cs-CZ"/>
          </a:p>
        </p:txBody>
      </p:sp>
    </p:spTree>
    <p:extLst>
      <p:ext uri="{BB962C8B-B14F-4D97-AF65-F5344CB8AC3E}">
        <p14:creationId xmlns:p14="http://schemas.microsoft.com/office/powerpoint/2010/main" val="1297759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12E60FA7-EE23-40D8-9FD3-07222CD1B991}" type="datetimeFigureOut">
              <a:rPr lang="cs-CZ" smtClean="0"/>
              <a:t>24.02.2023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944854E-44F3-4FC1-95E3-9E4F2AD8F6F5}" type="slidenum">
              <a:rPr lang="cs-CZ" smtClean="0"/>
              <a:t>‹#›</a:t>
            </a:fld>
            <a:endParaRPr lang="cs-CZ"/>
          </a:p>
        </p:txBody>
      </p:sp>
    </p:spTree>
    <p:extLst>
      <p:ext uri="{BB962C8B-B14F-4D97-AF65-F5344CB8AC3E}">
        <p14:creationId xmlns:p14="http://schemas.microsoft.com/office/powerpoint/2010/main" val="434314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12E60FA7-EE23-40D8-9FD3-07222CD1B991}" type="datetimeFigureOut">
              <a:rPr lang="cs-CZ" smtClean="0"/>
              <a:t>24.02.2023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944854E-44F3-4FC1-95E3-9E4F2AD8F6F5}" type="slidenum">
              <a:rPr lang="cs-CZ" smtClean="0"/>
              <a:t>‹#›</a:t>
            </a:fld>
            <a:endParaRPr lang="cs-CZ"/>
          </a:p>
        </p:txBody>
      </p:sp>
    </p:spTree>
    <p:extLst>
      <p:ext uri="{BB962C8B-B14F-4D97-AF65-F5344CB8AC3E}">
        <p14:creationId xmlns:p14="http://schemas.microsoft.com/office/powerpoint/2010/main" val="862123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2E60FA7-EE23-40D8-9FD3-07222CD1B991}" type="datetimeFigureOut">
              <a:rPr lang="cs-CZ" smtClean="0"/>
              <a:t>24.02.2023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944854E-44F3-4FC1-95E3-9E4F2AD8F6F5}" type="slidenum">
              <a:rPr lang="cs-CZ" smtClean="0"/>
              <a:t>‹#›</a:t>
            </a:fld>
            <a:endParaRPr lang="cs-CZ"/>
          </a:p>
        </p:txBody>
      </p:sp>
    </p:spTree>
    <p:extLst>
      <p:ext uri="{BB962C8B-B14F-4D97-AF65-F5344CB8AC3E}">
        <p14:creationId xmlns:p14="http://schemas.microsoft.com/office/powerpoint/2010/main" val="3032753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12E60FA7-EE23-40D8-9FD3-07222CD1B991}" type="datetimeFigureOut">
              <a:rPr lang="cs-CZ" smtClean="0"/>
              <a:t>24.02.2023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944854E-44F3-4FC1-95E3-9E4F2AD8F6F5}" type="slidenum">
              <a:rPr lang="cs-CZ" smtClean="0"/>
              <a:t>‹#›</a:t>
            </a:fld>
            <a:endParaRPr lang="cs-CZ"/>
          </a:p>
        </p:txBody>
      </p:sp>
    </p:spTree>
    <p:extLst>
      <p:ext uri="{BB962C8B-B14F-4D97-AF65-F5344CB8AC3E}">
        <p14:creationId xmlns:p14="http://schemas.microsoft.com/office/powerpoint/2010/main" val="812882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12E60FA7-EE23-40D8-9FD3-07222CD1B991}" type="datetimeFigureOut">
              <a:rPr lang="cs-CZ" smtClean="0"/>
              <a:t>24.02.2023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944854E-44F3-4FC1-95E3-9E4F2AD8F6F5}" type="slidenum">
              <a:rPr lang="cs-CZ" smtClean="0"/>
              <a:t>‹#›</a:t>
            </a:fld>
            <a:endParaRPr lang="cs-CZ"/>
          </a:p>
        </p:txBody>
      </p:sp>
    </p:spTree>
    <p:extLst>
      <p:ext uri="{BB962C8B-B14F-4D97-AF65-F5344CB8AC3E}">
        <p14:creationId xmlns:p14="http://schemas.microsoft.com/office/powerpoint/2010/main" val="3073747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60FA7-EE23-40D8-9FD3-07222CD1B991}" type="datetimeFigureOut">
              <a:rPr lang="cs-CZ" smtClean="0"/>
              <a:t>24.02.2023</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44854E-44F3-4FC1-95E3-9E4F2AD8F6F5}" type="slidenum">
              <a:rPr lang="cs-CZ" smtClean="0"/>
              <a:t>‹#›</a:t>
            </a:fld>
            <a:endParaRPr lang="cs-CZ"/>
          </a:p>
        </p:txBody>
      </p:sp>
    </p:spTree>
    <p:extLst>
      <p:ext uri="{BB962C8B-B14F-4D97-AF65-F5344CB8AC3E}">
        <p14:creationId xmlns:p14="http://schemas.microsoft.com/office/powerpoint/2010/main" val="3361727719"/>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f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f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f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f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f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42452" y="1556954"/>
            <a:ext cx="9144000" cy="2387600"/>
          </a:xfrm>
        </p:spPr>
        <p:txBody>
          <a:bodyPr/>
          <a:lstStyle/>
          <a:p>
            <a:r>
              <a:rPr lang="cs-CZ" dirty="0" smtClean="0"/>
              <a:t>Zpráva velitele okrsku Plasy</a:t>
            </a:r>
            <a:endParaRPr lang="cs-CZ" dirty="0"/>
          </a:p>
        </p:txBody>
      </p:sp>
      <p:sp>
        <p:nvSpPr>
          <p:cNvPr id="3" name="Podnadpis 2"/>
          <p:cNvSpPr>
            <a:spLocks noGrp="1"/>
          </p:cNvSpPr>
          <p:nvPr>
            <p:ph type="subTitle" idx="1"/>
          </p:nvPr>
        </p:nvSpPr>
        <p:spPr>
          <a:xfrm>
            <a:off x="2861187" y="6079766"/>
            <a:ext cx="9144000" cy="557008"/>
          </a:xfrm>
        </p:spPr>
        <p:txBody>
          <a:bodyPr/>
          <a:lstStyle/>
          <a:p>
            <a:pPr algn="r"/>
            <a:r>
              <a:rPr lang="cs-CZ" dirty="0" smtClean="0"/>
              <a:t>Ing. Michal Soukup</a:t>
            </a:r>
            <a:endParaRPr lang="cs-CZ"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3462" y="242027"/>
            <a:ext cx="1698261" cy="1567315"/>
          </a:xfrm>
          <a:prstGeom prst="rect">
            <a:avLst/>
          </a:prstGeom>
        </p:spPr>
      </p:pic>
    </p:spTree>
    <p:extLst>
      <p:ext uri="{BB962C8B-B14F-4D97-AF65-F5344CB8AC3E}">
        <p14:creationId xmlns:p14="http://schemas.microsoft.com/office/powerpoint/2010/main" val="1406482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5108" y="1153916"/>
            <a:ext cx="6066892" cy="4550169"/>
          </a:xfrm>
          <a:prstGeom prst="rect">
            <a:avLst/>
          </a:prstGeom>
        </p:spPr>
      </p:pic>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53800"/>
            <a:ext cx="6067199" cy="4550400"/>
          </a:xfrm>
          <a:prstGeom prst="rect">
            <a:avLst/>
          </a:prstGeom>
        </p:spPr>
      </p:pic>
    </p:spTree>
    <p:extLst>
      <p:ext uri="{BB962C8B-B14F-4D97-AF65-F5344CB8AC3E}">
        <p14:creationId xmlns:p14="http://schemas.microsoft.com/office/powerpoint/2010/main" val="22071534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SDH Mladotice</a:t>
            </a:r>
            <a:endParaRPr lang="cs-CZ" b="1" dirty="0"/>
          </a:p>
        </p:txBody>
      </p:sp>
      <p:sp>
        <p:nvSpPr>
          <p:cNvPr id="4" name="Zástupný symbol pro obsah 3"/>
          <p:cNvSpPr>
            <a:spLocks noGrp="1"/>
          </p:cNvSpPr>
          <p:nvPr>
            <p:ph idx="1"/>
          </p:nvPr>
        </p:nvSpPr>
        <p:spPr/>
        <p:txBody>
          <a:bodyPr/>
          <a:lstStyle/>
          <a:p>
            <a:r>
              <a:rPr lang="cs-CZ" dirty="0" smtClean="0"/>
              <a:t>Celkem 13 událostí:</a:t>
            </a:r>
          </a:p>
          <a:p>
            <a:pPr lvl="1"/>
            <a:r>
              <a:rPr lang="cs-CZ" dirty="0" smtClean="0"/>
              <a:t>Většina požáry lesního porostu, hrabanky a podobně</a:t>
            </a:r>
          </a:p>
          <a:p>
            <a:pPr lvl="1"/>
            <a:r>
              <a:rPr lang="cs-CZ" dirty="0" smtClean="0"/>
              <a:t>Taktické cvičení:</a:t>
            </a:r>
          </a:p>
          <a:p>
            <a:pPr lvl="2"/>
            <a:r>
              <a:rPr lang="cs-CZ" dirty="0" smtClean="0"/>
              <a:t>Horní Hradiště -  autonehoda autobusu</a:t>
            </a:r>
          </a:p>
          <a:p>
            <a:pPr lvl="2"/>
            <a:r>
              <a:rPr lang="cs-CZ" dirty="0" smtClean="0"/>
              <a:t>Manětín – doplňování vody do letadla AN 2</a:t>
            </a:r>
            <a:endParaRPr lang="cs-CZ" dirty="0"/>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3462" y="242027"/>
            <a:ext cx="1698261" cy="1567315"/>
          </a:xfrm>
          <a:prstGeom prst="rect">
            <a:avLst/>
          </a:prstGeom>
        </p:spPr>
      </p:pic>
      <p:sp>
        <p:nvSpPr>
          <p:cNvPr id="8" name="TextovéPole 7"/>
          <p:cNvSpPr txBox="1"/>
          <p:nvPr/>
        </p:nvSpPr>
        <p:spPr>
          <a:xfrm>
            <a:off x="0" y="180459"/>
            <a:ext cx="3519948" cy="369332"/>
          </a:xfrm>
          <a:prstGeom prst="rect">
            <a:avLst/>
          </a:prstGeom>
          <a:solidFill>
            <a:schemeClr val="accent1">
              <a:lumMod val="60000"/>
              <a:lumOff val="40000"/>
            </a:schemeClr>
          </a:solidFill>
        </p:spPr>
        <p:txBody>
          <a:bodyPr wrap="square" rtlCol="0">
            <a:spAutoFit/>
          </a:bodyPr>
          <a:lstStyle/>
          <a:p>
            <a:r>
              <a:rPr lang="cs-CZ" dirty="0" smtClean="0"/>
              <a:t>ZÁSAHOVÁ ČINNOST</a:t>
            </a:r>
            <a:endParaRPr lang="cs-CZ" dirty="0"/>
          </a:p>
        </p:txBody>
      </p:sp>
    </p:spTree>
    <p:extLst>
      <p:ext uri="{BB962C8B-B14F-4D97-AF65-F5344CB8AC3E}">
        <p14:creationId xmlns:p14="http://schemas.microsoft.com/office/powerpoint/2010/main" val="16411753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0010" y="267426"/>
            <a:ext cx="8546288" cy="6409716"/>
          </a:xfrm>
          <a:prstGeom prst="rect">
            <a:avLst/>
          </a:prstGeom>
        </p:spPr>
      </p:pic>
    </p:spTree>
    <p:extLst>
      <p:ext uri="{BB962C8B-B14F-4D97-AF65-F5344CB8AC3E}">
        <p14:creationId xmlns:p14="http://schemas.microsoft.com/office/powerpoint/2010/main" val="129680413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38838485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84825970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19124655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2231" y="353443"/>
            <a:ext cx="10515600" cy="1011228"/>
          </a:xfrm>
        </p:spPr>
        <p:txBody>
          <a:bodyPr/>
          <a:lstStyle/>
          <a:p>
            <a:r>
              <a:rPr lang="cs-CZ" b="1" dirty="0" smtClean="0"/>
              <a:t>MH Horní Hradiště</a:t>
            </a:r>
            <a:endParaRPr lang="cs-CZ" b="1" dirty="0"/>
          </a:p>
        </p:txBody>
      </p:sp>
      <p:sp>
        <p:nvSpPr>
          <p:cNvPr id="4" name="Zástupný symbol pro obsah 3"/>
          <p:cNvSpPr>
            <a:spLocks noGrp="1"/>
          </p:cNvSpPr>
          <p:nvPr>
            <p:ph idx="1"/>
          </p:nvPr>
        </p:nvSpPr>
        <p:spPr>
          <a:xfrm>
            <a:off x="174811" y="1377390"/>
            <a:ext cx="11321863" cy="4924798"/>
          </a:xfrm>
        </p:spPr>
        <p:txBody>
          <a:bodyPr>
            <a:normAutofit/>
          </a:bodyPr>
          <a:lstStyle/>
          <a:p>
            <a:pPr>
              <a:lnSpc>
                <a:spcPct val="150000"/>
              </a:lnSpc>
            </a:pPr>
            <a:r>
              <a:rPr lang="cs-CZ" sz="2600" dirty="0" smtClean="0"/>
              <a:t>Závod požárnické všestrannosti Obora</a:t>
            </a:r>
          </a:p>
          <a:p>
            <a:pPr>
              <a:lnSpc>
                <a:spcPct val="150000"/>
              </a:lnSpc>
            </a:pPr>
            <a:r>
              <a:rPr lang="cs-CZ" sz="2600" dirty="0" smtClean="0"/>
              <a:t>Okresní </a:t>
            </a:r>
            <a:r>
              <a:rPr lang="cs-CZ" sz="2600" dirty="0"/>
              <a:t>kolo hry Plamen </a:t>
            </a:r>
            <a:r>
              <a:rPr lang="cs-CZ" sz="2600" dirty="0" smtClean="0"/>
              <a:t>Všeruby</a:t>
            </a:r>
            <a:endParaRPr lang="cs-CZ" sz="2600" dirty="0"/>
          </a:p>
          <a:p>
            <a:pPr>
              <a:lnSpc>
                <a:spcPct val="150000"/>
              </a:lnSpc>
            </a:pPr>
            <a:r>
              <a:rPr lang="cs-CZ" sz="2600" dirty="0" smtClean="0"/>
              <a:t>Závod požárnické všestrannosti a štafeta dvojic v Hromnici</a:t>
            </a:r>
          </a:p>
          <a:p>
            <a:pPr>
              <a:lnSpc>
                <a:spcPct val="150000"/>
              </a:lnSpc>
            </a:pPr>
            <a:r>
              <a:rPr lang="cs-CZ" sz="2600" dirty="0" smtClean="0"/>
              <a:t>Závod </a:t>
            </a:r>
            <a:r>
              <a:rPr lang="cs-CZ" sz="2600" dirty="0"/>
              <a:t>požárnické všestrannosti a štafeta </a:t>
            </a:r>
            <a:r>
              <a:rPr lang="cs-CZ" sz="2600" dirty="0" smtClean="0"/>
              <a:t>dvojic „O pohár vedoucího ORM“</a:t>
            </a:r>
          </a:p>
          <a:p>
            <a:pPr>
              <a:lnSpc>
                <a:spcPct val="150000"/>
              </a:lnSpc>
            </a:pPr>
            <a:r>
              <a:rPr lang="cs-CZ" sz="2600" dirty="0" err="1" smtClean="0"/>
              <a:t>Nevřeňské</a:t>
            </a:r>
            <a:r>
              <a:rPr lang="cs-CZ" sz="2600" dirty="0" smtClean="0"/>
              <a:t> bloudění</a:t>
            </a:r>
          </a:p>
          <a:p>
            <a:pPr>
              <a:lnSpc>
                <a:spcPct val="150000"/>
              </a:lnSpc>
            </a:pPr>
            <a:r>
              <a:rPr lang="cs-CZ" sz="2600" dirty="0" smtClean="0"/>
              <a:t>Soustředění na </a:t>
            </a:r>
            <a:r>
              <a:rPr lang="cs-CZ" sz="2600" dirty="0" err="1" smtClean="0"/>
              <a:t>Rexíku</a:t>
            </a:r>
            <a:endParaRPr lang="cs-CZ" sz="2600" dirty="0" smtClean="0"/>
          </a:p>
          <a:p>
            <a:endParaRPr lang="cs-CZ" dirty="0"/>
          </a:p>
        </p:txBody>
      </p:sp>
      <p:sp>
        <p:nvSpPr>
          <p:cNvPr id="14" name="TextovéPole 13"/>
          <p:cNvSpPr txBox="1"/>
          <p:nvPr/>
        </p:nvSpPr>
        <p:spPr>
          <a:xfrm>
            <a:off x="0" y="180459"/>
            <a:ext cx="3519948" cy="369332"/>
          </a:xfrm>
          <a:prstGeom prst="rect">
            <a:avLst/>
          </a:prstGeom>
          <a:solidFill>
            <a:schemeClr val="accent1">
              <a:lumMod val="60000"/>
              <a:lumOff val="40000"/>
            </a:schemeClr>
          </a:solidFill>
        </p:spPr>
        <p:txBody>
          <a:bodyPr wrap="square" rtlCol="0">
            <a:spAutoFit/>
          </a:bodyPr>
          <a:lstStyle/>
          <a:p>
            <a:r>
              <a:rPr lang="cs-CZ" dirty="0" smtClean="0"/>
              <a:t>SPORTOVNÍ ČINNOST</a:t>
            </a:r>
            <a:endParaRPr lang="cs-CZ" dirty="0"/>
          </a:p>
        </p:txBody>
      </p:sp>
    </p:spTree>
    <p:extLst>
      <p:ext uri="{BB962C8B-B14F-4D97-AF65-F5344CB8AC3E}">
        <p14:creationId xmlns:p14="http://schemas.microsoft.com/office/powerpoint/2010/main" val="28999331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322806306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222435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140963336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Úvod</a:t>
            </a:r>
            <a:endParaRPr lang="cs-CZ" b="1" dirty="0"/>
          </a:p>
        </p:txBody>
      </p:sp>
      <p:sp>
        <p:nvSpPr>
          <p:cNvPr id="3" name="Zástupný symbol pro obsah 2"/>
          <p:cNvSpPr>
            <a:spLocks noGrp="1"/>
          </p:cNvSpPr>
          <p:nvPr>
            <p:ph idx="1"/>
          </p:nvPr>
        </p:nvSpPr>
        <p:spPr/>
        <p:txBody>
          <a:bodyPr/>
          <a:lstStyle/>
          <a:p>
            <a:r>
              <a:rPr lang="cs-CZ" dirty="0" smtClean="0"/>
              <a:t>Zásahová činnost sborů okrsku Plasy</a:t>
            </a:r>
          </a:p>
          <a:p>
            <a:r>
              <a:rPr lang="cs-CZ" dirty="0" smtClean="0"/>
              <a:t>Hasičská sportovní činnost sborů okrsku Plasy</a:t>
            </a:r>
          </a:p>
          <a:p>
            <a:r>
              <a:rPr lang="cs-CZ" dirty="0" smtClean="0"/>
              <a:t>Okrskové kolo požárního sportu</a:t>
            </a:r>
          </a:p>
          <a:p>
            <a:r>
              <a:rPr lang="cs-CZ" dirty="0" smtClean="0"/>
              <a:t>Taktické cvičení okrsku Plasy</a:t>
            </a:r>
          </a:p>
          <a:p>
            <a:r>
              <a:rPr lang="cs-CZ" dirty="0" smtClean="0"/>
              <a:t>Ostatní akce sborů okrsku Plasy</a:t>
            </a:r>
            <a:endParaRPr lang="cs-CZ"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3462" y="242027"/>
            <a:ext cx="1698261" cy="1567315"/>
          </a:xfrm>
          <a:prstGeom prst="rect">
            <a:avLst/>
          </a:prstGeom>
        </p:spPr>
      </p:pic>
    </p:spTree>
    <p:extLst>
      <p:ext uri="{BB962C8B-B14F-4D97-AF65-F5344CB8AC3E}">
        <p14:creationId xmlns:p14="http://schemas.microsoft.com/office/powerpoint/2010/main" val="30600487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74991589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006534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18677156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51449425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09713925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17099281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MH Kaznějov</a:t>
            </a:r>
            <a:endParaRPr lang="cs-CZ" b="1" dirty="0"/>
          </a:p>
        </p:txBody>
      </p:sp>
      <p:sp>
        <p:nvSpPr>
          <p:cNvPr id="3" name="Zástupný symbol pro obsah 2"/>
          <p:cNvSpPr>
            <a:spLocks noGrp="1"/>
          </p:cNvSpPr>
          <p:nvPr>
            <p:ph idx="1"/>
          </p:nvPr>
        </p:nvSpPr>
        <p:spPr>
          <a:xfrm>
            <a:off x="838200" y="1825625"/>
            <a:ext cx="10177849" cy="4351338"/>
          </a:xfrm>
        </p:spPr>
        <p:txBody>
          <a:bodyPr>
            <a:normAutofit fontScale="92500" lnSpcReduction="20000"/>
          </a:bodyPr>
          <a:lstStyle/>
          <a:p>
            <a:pPr>
              <a:lnSpc>
                <a:spcPct val="150000"/>
              </a:lnSpc>
            </a:pPr>
            <a:r>
              <a:rPr lang="cs-CZ" sz="2600" dirty="0"/>
              <a:t>Branné závody v Oboře a Úněšově</a:t>
            </a:r>
          </a:p>
          <a:p>
            <a:pPr>
              <a:lnSpc>
                <a:spcPct val="150000"/>
              </a:lnSpc>
            </a:pPr>
            <a:r>
              <a:rPr lang="cs-CZ" sz="2600" dirty="0" smtClean="0"/>
              <a:t>Letkov </a:t>
            </a:r>
            <a:r>
              <a:rPr lang="cs-CZ" sz="2600" dirty="0"/>
              <a:t>– 60m s překážkami</a:t>
            </a:r>
          </a:p>
          <a:p>
            <a:pPr>
              <a:lnSpc>
                <a:spcPct val="150000"/>
              </a:lnSpc>
            </a:pPr>
            <a:r>
              <a:rPr lang="cs-CZ" sz="2600" dirty="0" smtClean="0"/>
              <a:t>Okresní </a:t>
            </a:r>
            <a:r>
              <a:rPr lang="cs-CZ" sz="2600" dirty="0"/>
              <a:t>kolo hry Plamen Všeruby</a:t>
            </a:r>
          </a:p>
          <a:p>
            <a:pPr>
              <a:lnSpc>
                <a:spcPct val="150000"/>
              </a:lnSpc>
            </a:pPr>
            <a:r>
              <a:rPr lang="cs-CZ" sz="2600" dirty="0" smtClean="0"/>
              <a:t>Účast </a:t>
            </a:r>
            <a:r>
              <a:rPr lang="cs-CZ" sz="2600" dirty="0"/>
              <a:t>na soutěžích v Letkově, </a:t>
            </a:r>
            <a:r>
              <a:rPr lang="cs-CZ" sz="2600" dirty="0" err="1"/>
              <a:t>Žichlicích</a:t>
            </a:r>
            <a:r>
              <a:rPr lang="cs-CZ" sz="2600" dirty="0"/>
              <a:t>, Horní </a:t>
            </a:r>
            <a:r>
              <a:rPr lang="cs-CZ" sz="2600" dirty="0" smtClean="0"/>
              <a:t>Bělé</a:t>
            </a:r>
          </a:p>
          <a:p>
            <a:pPr>
              <a:lnSpc>
                <a:spcPct val="150000"/>
              </a:lnSpc>
            </a:pPr>
            <a:r>
              <a:rPr lang="cs-CZ" sz="2600" dirty="0" smtClean="0"/>
              <a:t>Účast </a:t>
            </a:r>
            <a:r>
              <a:rPr lang="cs-CZ" sz="2600" dirty="0"/>
              <a:t>na podzimním kole hry Plamen</a:t>
            </a:r>
          </a:p>
          <a:p>
            <a:pPr>
              <a:lnSpc>
                <a:spcPct val="150000"/>
              </a:lnSpc>
            </a:pPr>
            <a:r>
              <a:rPr lang="cs-CZ" sz="2600" dirty="0"/>
              <a:t>Účast na </a:t>
            </a:r>
            <a:r>
              <a:rPr lang="cs-CZ" sz="2600" dirty="0" err="1"/>
              <a:t>Nevřeňském</a:t>
            </a:r>
            <a:r>
              <a:rPr lang="cs-CZ" sz="2600" dirty="0"/>
              <a:t> </a:t>
            </a:r>
            <a:r>
              <a:rPr lang="cs-CZ" sz="2600" dirty="0" smtClean="0"/>
              <a:t>bloudění</a:t>
            </a:r>
          </a:p>
          <a:p>
            <a:pPr>
              <a:lnSpc>
                <a:spcPct val="150000"/>
              </a:lnSpc>
            </a:pPr>
            <a:r>
              <a:rPr lang="cs-CZ" sz="2600" dirty="0" smtClean="0"/>
              <a:t>Mikulášské </a:t>
            </a:r>
            <a:r>
              <a:rPr lang="cs-CZ" sz="2600" dirty="0"/>
              <a:t>střelbě na čerta v Ledcích</a:t>
            </a:r>
          </a:p>
          <a:p>
            <a:endParaRPr lang="cs-CZ" sz="1800" dirty="0"/>
          </a:p>
          <a:p>
            <a:endParaRPr lang="cs-CZ" sz="1800" dirty="0"/>
          </a:p>
          <a:p>
            <a:endParaRPr lang="cs-CZ" sz="1800"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3462" y="242027"/>
            <a:ext cx="1698261" cy="1567315"/>
          </a:xfrm>
          <a:prstGeom prst="rect">
            <a:avLst/>
          </a:prstGeom>
        </p:spPr>
      </p:pic>
      <p:sp>
        <p:nvSpPr>
          <p:cNvPr id="5" name="TextovéPole 4"/>
          <p:cNvSpPr txBox="1"/>
          <p:nvPr/>
        </p:nvSpPr>
        <p:spPr>
          <a:xfrm>
            <a:off x="0" y="180459"/>
            <a:ext cx="3519948" cy="369332"/>
          </a:xfrm>
          <a:prstGeom prst="rect">
            <a:avLst/>
          </a:prstGeom>
          <a:solidFill>
            <a:schemeClr val="accent1">
              <a:lumMod val="60000"/>
              <a:lumOff val="40000"/>
            </a:schemeClr>
          </a:solidFill>
        </p:spPr>
        <p:txBody>
          <a:bodyPr wrap="square" rtlCol="0">
            <a:spAutoFit/>
          </a:bodyPr>
          <a:lstStyle/>
          <a:p>
            <a:r>
              <a:rPr lang="cs-CZ" dirty="0" smtClean="0"/>
              <a:t>SPORTOVNÍ ČINNOST</a:t>
            </a:r>
            <a:endParaRPr lang="cs-CZ" dirty="0"/>
          </a:p>
        </p:txBody>
      </p:sp>
    </p:spTree>
    <p:extLst>
      <p:ext uri="{BB962C8B-B14F-4D97-AF65-F5344CB8AC3E}">
        <p14:creationId xmlns:p14="http://schemas.microsoft.com/office/powerpoint/2010/main" val="40088993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693" y="252412"/>
            <a:ext cx="9892614" cy="6598373"/>
          </a:xfrm>
          <a:prstGeom prst="rect">
            <a:avLst/>
          </a:prstGeom>
        </p:spPr>
      </p:pic>
    </p:spTree>
    <p:extLst>
      <p:ext uri="{BB962C8B-B14F-4D97-AF65-F5344CB8AC3E}">
        <p14:creationId xmlns:p14="http://schemas.microsoft.com/office/powerpoint/2010/main" val="325567072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252412"/>
            <a:ext cx="9525000" cy="6353175"/>
          </a:xfrm>
          <a:prstGeom prst="rect">
            <a:avLst/>
          </a:prstGeom>
        </p:spPr>
      </p:pic>
    </p:spTree>
    <p:extLst>
      <p:ext uri="{BB962C8B-B14F-4D97-AF65-F5344CB8AC3E}">
        <p14:creationId xmlns:p14="http://schemas.microsoft.com/office/powerpoint/2010/main" val="422758443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252412"/>
            <a:ext cx="9525000" cy="6353175"/>
          </a:xfrm>
          <a:prstGeom prst="rect">
            <a:avLst/>
          </a:prstGeom>
        </p:spPr>
      </p:pic>
    </p:spTree>
    <p:extLst>
      <p:ext uri="{BB962C8B-B14F-4D97-AF65-F5344CB8AC3E}">
        <p14:creationId xmlns:p14="http://schemas.microsoft.com/office/powerpoint/2010/main" val="393097666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630596"/>
            <a:ext cx="10515600" cy="1325563"/>
          </a:xfrm>
        </p:spPr>
        <p:txBody>
          <a:bodyPr>
            <a:normAutofit/>
          </a:bodyPr>
          <a:lstStyle/>
          <a:p>
            <a:r>
              <a:rPr lang="cs-CZ" b="1" dirty="0" smtClean="0"/>
              <a:t>SDH Horní Hradiště</a:t>
            </a:r>
            <a:endParaRPr lang="cs-CZ" b="1" dirty="0"/>
          </a:p>
        </p:txBody>
      </p:sp>
      <p:sp>
        <p:nvSpPr>
          <p:cNvPr id="4" name="TextovéPole 3"/>
          <p:cNvSpPr txBox="1"/>
          <p:nvPr/>
        </p:nvSpPr>
        <p:spPr>
          <a:xfrm>
            <a:off x="0" y="180459"/>
            <a:ext cx="3519948" cy="369332"/>
          </a:xfrm>
          <a:prstGeom prst="rect">
            <a:avLst/>
          </a:prstGeom>
          <a:solidFill>
            <a:schemeClr val="accent1">
              <a:lumMod val="60000"/>
              <a:lumOff val="40000"/>
            </a:schemeClr>
          </a:solidFill>
        </p:spPr>
        <p:txBody>
          <a:bodyPr wrap="square" rtlCol="0">
            <a:spAutoFit/>
          </a:bodyPr>
          <a:lstStyle/>
          <a:p>
            <a:r>
              <a:rPr lang="cs-CZ" dirty="0" smtClean="0"/>
              <a:t>ZÁSAHOVÁ ČINNOST</a:t>
            </a:r>
            <a:endParaRPr lang="cs-CZ" dirty="0"/>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3462" y="242027"/>
            <a:ext cx="1698261" cy="1567315"/>
          </a:xfrm>
          <a:prstGeom prst="rect">
            <a:avLst/>
          </a:prstGeom>
        </p:spPr>
      </p:pic>
      <p:graphicFrame>
        <p:nvGraphicFramePr>
          <p:cNvPr id="8" name="Tabulka 7"/>
          <p:cNvGraphicFramePr>
            <a:graphicFrameLocks noGrp="1"/>
          </p:cNvGraphicFramePr>
          <p:nvPr>
            <p:extLst>
              <p:ext uri="{D42A27DB-BD31-4B8C-83A1-F6EECF244321}">
                <p14:modId xmlns:p14="http://schemas.microsoft.com/office/powerpoint/2010/main" val="670710690"/>
              </p:ext>
            </p:extLst>
          </p:nvPr>
        </p:nvGraphicFramePr>
        <p:xfrm>
          <a:off x="1037281" y="2269161"/>
          <a:ext cx="6134484" cy="2616602"/>
        </p:xfrm>
        <a:graphic>
          <a:graphicData uri="http://schemas.openxmlformats.org/drawingml/2006/table">
            <a:tbl>
              <a:tblPr firstRow="1" bandRow="1">
                <a:tableStyleId>{073A0DAA-6AF3-43AB-8588-CEC1D06C72B9}</a:tableStyleId>
              </a:tblPr>
              <a:tblGrid>
                <a:gridCol w="3931459">
                  <a:extLst>
                    <a:ext uri="{9D8B030D-6E8A-4147-A177-3AD203B41FA5}">
                      <a16:colId xmlns:a16="http://schemas.microsoft.com/office/drawing/2014/main" val="2791095783"/>
                    </a:ext>
                  </a:extLst>
                </a:gridCol>
                <a:gridCol w="2203025">
                  <a:extLst>
                    <a:ext uri="{9D8B030D-6E8A-4147-A177-3AD203B41FA5}">
                      <a16:colId xmlns:a16="http://schemas.microsoft.com/office/drawing/2014/main" val="1952099575"/>
                    </a:ext>
                  </a:extLst>
                </a:gridCol>
              </a:tblGrid>
              <a:tr h="517570">
                <a:tc>
                  <a:txBody>
                    <a:bodyPr/>
                    <a:lstStyle/>
                    <a:p>
                      <a:r>
                        <a:rPr lang="cs-CZ" sz="2400" dirty="0" smtClean="0"/>
                        <a:t>Typ události</a:t>
                      </a:r>
                      <a:endParaRPr lang="cs-CZ" sz="2400" dirty="0"/>
                    </a:p>
                  </a:txBody>
                  <a:tcPr/>
                </a:tc>
                <a:tc>
                  <a:txBody>
                    <a:bodyPr/>
                    <a:lstStyle/>
                    <a:p>
                      <a:r>
                        <a:rPr lang="cs-CZ" sz="2400" dirty="0" smtClean="0"/>
                        <a:t>Počet událostí</a:t>
                      </a:r>
                      <a:endParaRPr lang="cs-CZ" sz="2400" dirty="0"/>
                    </a:p>
                  </a:txBody>
                  <a:tcPr/>
                </a:tc>
                <a:extLst>
                  <a:ext uri="{0D108BD9-81ED-4DB2-BD59-A6C34878D82A}">
                    <a16:rowId xmlns:a16="http://schemas.microsoft.com/office/drawing/2014/main" val="1156780342"/>
                  </a:ext>
                </a:extLst>
              </a:tr>
              <a:tr h="524758">
                <a:tc>
                  <a:txBody>
                    <a:bodyPr/>
                    <a:lstStyle/>
                    <a:p>
                      <a:r>
                        <a:rPr lang="cs-CZ" sz="2400" dirty="0" smtClean="0"/>
                        <a:t>Požár</a:t>
                      </a:r>
                      <a:endParaRPr lang="cs-CZ" sz="2400" dirty="0"/>
                    </a:p>
                  </a:txBody>
                  <a:tcPr/>
                </a:tc>
                <a:tc>
                  <a:txBody>
                    <a:bodyPr/>
                    <a:lstStyle/>
                    <a:p>
                      <a:r>
                        <a:rPr lang="cs-CZ" sz="2400" dirty="0" smtClean="0"/>
                        <a:t>4</a:t>
                      </a:r>
                      <a:endParaRPr lang="cs-CZ" sz="2400" dirty="0"/>
                    </a:p>
                  </a:txBody>
                  <a:tcPr/>
                </a:tc>
                <a:extLst>
                  <a:ext uri="{0D108BD9-81ED-4DB2-BD59-A6C34878D82A}">
                    <a16:rowId xmlns:a16="http://schemas.microsoft.com/office/drawing/2014/main" val="1114092179"/>
                  </a:ext>
                </a:extLst>
              </a:tr>
              <a:tr h="524758">
                <a:tc>
                  <a:txBody>
                    <a:bodyPr/>
                    <a:lstStyle/>
                    <a:p>
                      <a:r>
                        <a:rPr lang="cs-CZ" sz="2400" dirty="0" smtClean="0"/>
                        <a:t>Humanitární pomoc</a:t>
                      </a:r>
                      <a:endParaRPr lang="cs-CZ" sz="2400" dirty="0"/>
                    </a:p>
                  </a:txBody>
                  <a:tcPr/>
                </a:tc>
                <a:tc>
                  <a:txBody>
                    <a:bodyPr/>
                    <a:lstStyle/>
                    <a:p>
                      <a:r>
                        <a:rPr lang="cs-CZ" sz="2400" dirty="0" smtClean="0"/>
                        <a:t>4</a:t>
                      </a:r>
                      <a:endParaRPr lang="cs-CZ" sz="2400" dirty="0"/>
                    </a:p>
                  </a:txBody>
                  <a:tcPr/>
                </a:tc>
                <a:extLst>
                  <a:ext uri="{0D108BD9-81ED-4DB2-BD59-A6C34878D82A}">
                    <a16:rowId xmlns:a16="http://schemas.microsoft.com/office/drawing/2014/main" val="3209315923"/>
                  </a:ext>
                </a:extLst>
              </a:tr>
              <a:tr h="524758">
                <a:tc>
                  <a:txBody>
                    <a:bodyPr/>
                    <a:lstStyle/>
                    <a:p>
                      <a:r>
                        <a:rPr lang="cs-CZ" sz="2400" dirty="0" smtClean="0"/>
                        <a:t>Dopravní</a:t>
                      </a:r>
                      <a:r>
                        <a:rPr lang="cs-CZ" sz="2400" baseline="0" dirty="0" smtClean="0"/>
                        <a:t> technika</a:t>
                      </a:r>
                      <a:endParaRPr lang="cs-CZ" sz="2400" dirty="0"/>
                    </a:p>
                  </a:txBody>
                  <a:tcPr/>
                </a:tc>
                <a:tc>
                  <a:txBody>
                    <a:bodyPr/>
                    <a:lstStyle/>
                    <a:p>
                      <a:r>
                        <a:rPr lang="cs-CZ" sz="2400" dirty="0" smtClean="0"/>
                        <a:t>2</a:t>
                      </a:r>
                      <a:endParaRPr lang="cs-CZ" sz="2400" dirty="0"/>
                    </a:p>
                  </a:txBody>
                  <a:tcPr/>
                </a:tc>
                <a:extLst>
                  <a:ext uri="{0D108BD9-81ED-4DB2-BD59-A6C34878D82A}">
                    <a16:rowId xmlns:a16="http://schemas.microsoft.com/office/drawing/2014/main" val="1848788879"/>
                  </a:ext>
                </a:extLst>
              </a:tr>
              <a:tr h="524758">
                <a:tc>
                  <a:txBody>
                    <a:bodyPr/>
                    <a:lstStyle/>
                    <a:p>
                      <a:r>
                        <a:rPr lang="cs-CZ" sz="2400" dirty="0" smtClean="0"/>
                        <a:t>Technická pomoc</a:t>
                      </a:r>
                      <a:endParaRPr lang="cs-CZ" sz="2400" dirty="0"/>
                    </a:p>
                  </a:txBody>
                  <a:tcPr/>
                </a:tc>
                <a:tc>
                  <a:txBody>
                    <a:bodyPr/>
                    <a:lstStyle/>
                    <a:p>
                      <a:r>
                        <a:rPr lang="cs-CZ" sz="2400" dirty="0" smtClean="0"/>
                        <a:t>1</a:t>
                      </a:r>
                      <a:endParaRPr lang="cs-CZ" sz="2400" dirty="0"/>
                    </a:p>
                  </a:txBody>
                  <a:tcPr/>
                </a:tc>
                <a:extLst>
                  <a:ext uri="{0D108BD9-81ED-4DB2-BD59-A6C34878D82A}">
                    <a16:rowId xmlns:a16="http://schemas.microsoft.com/office/drawing/2014/main" val="1723569359"/>
                  </a:ext>
                </a:extLst>
              </a:tr>
            </a:tbl>
          </a:graphicData>
        </a:graphic>
      </p:graphicFrame>
    </p:spTree>
    <p:extLst>
      <p:ext uri="{BB962C8B-B14F-4D97-AF65-F5344CB8AC3E}">
        <p14:creationId xmlns:p14="http://schemas.microsoft.com/office/powerpoint/2010/main" val="23939014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252412"/>
            <a:ext cx="9525000" cy="6353175"/>
          </a:xfrm>
          <a:prstGeom prst="rect">
            <a:avLst/>
          </a:prstGeom>
        </p:spPr>
      </p:pic>
    </p:spTree>
    <p:extLst>
      <p:ext uri="{BB962C8B-B14F-4D97-AF65-F5344CB8AC3E}">
        <p14:creationId xmlns:p14="http://schemas.microsoft.com/office/powerpoint/2010/main" val="246193684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SDH Žebnice</a:t>
            </a:r>
            <a:endParaRPr lang="cs-CZ" b="1" dirty="0"/>
          </a:p>
        </p:txBody>
      </p:sp>
      <p:sp>
        <p:nvSpPr>
          <p:cNvPr id="3" name="Zástupný symbol pro obsah 2"/>
          <p:cNvSpPr>
            <a:spLocks noGrp="1"/>
          </p:cNvSpPr>
          <p:nvPr>
            <p:ph idx="1"/>
          </p:nvPr>
        </p:nvSpPr>
        <p:spPr>
          <a:xfrm>
            <a:off x="838200" y="1690688"/>
            <a:ext cx="5803668" cy="4351338"/>
          </a:xfrm>
        </p:spPr>
        <p:txBody>
          <a:bodyPr>
            <a:normAutofit/>
          </a:bodyPr>
          <a:lstStyle/>
          <a:p>
            <a:pPr>
              <a:lnSpc>
                <a:spcPct val="150000"/>
              </a:lnSpc>
            </a:pPr>
            <a:r>
              <a:rPr lang="cs-CZ" sz="2600" dirty="0" smtClean="0"/>
              <a:t>ZČHL</a:t>
            </a:r>
          </a:p>
          <a:p>
            <a:pPr>
              <a:lnSpc>
                <a:spcPct val="150000"/>
              </a:lnSpc>
            </a:pPr>
            <a:r>
              <a:rPr lang="cs-CZ" sz="2600" dirty="0" smtClean="0"/>
              <a:t>Okresní </a:t>
            </a:r>
            <a:r>
              <a:rPr lang="cs-CZ" sz="2600" dirty="0" smtClean="0"/>
              <a:t>kolo PS</a:t>
            </a:r>
          </a:p>
          <a:p>
            <a:pPr>
              <a:lnSpc>
                <a:spcPct val="150000"/>
              </a:lnSpc>
            </a:pPr>
            <a:r>
              <a:rPr lang="cs-CZ" sz="2600" dirty="0" smtClean="0"/>
              <a:t>Hasičská olympiáda </a:t>
            </a:r>
            <a:r>
              <a:rPr lang="cs-CZ" sz="2600" dirty="0" err="1" smtClean="0"/>
              <a:t>Celje</a:t>
            </a:r>
            <a:endParaRPr lang="cs-CZ" sz="2600" dirty="0" smtClean="0"/>
          </a:p>
        </p:txBody>
      </p:sp>
      <p:sp>
        <p:nvSpPr>
          <p:cNvPr id="7" name="TextovéPole 6"/>
          <p:cNvSpPr txBox="1"/>
          <p:nvPr/>
        </p:nvSpPr>
        <p:spPr>
          <a:xfrm>
            <a:off x="0" y="180459"/>
            <a:ext cx="3519948" cy="369332"/>
          </a:xfrm>
          <a:prstGeom prst="rect">
            <a:avLst/>
          </a:prstGeom>
          <a:solidFill>
            <a:schemeClr val="accent1">
              <a:lumMod val="60000"/>
              <a:lumOff val="40000"/>
            </a:schemeClr>
          </a:solidFill>
        </p:spPr>
        <p:txBody>
          <a:bodyPr wrap="square" rtlCol="0">
            <a:spAutoFit/>
          </a:bodyPr>
          <a:lstStyle/>
          <a:p>
            <a:r>
              <a:rPr lang="cs-CZ" dirty="0" smtClean="0"/>
              <a:t>SPORTOVNÍ ČINNOST</a:t>
            </a:r>
            <a:endParaRPr lang="cs-CZ" dirty="0"/>
          </a:p>
        </p:txBody>
      </p:sp>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3462" y="242027"/>
            <a:ext cx="1698261" cy="1567315"/>
          </a:xfrm>
          <a:prstGeom prst="rect">
            <a:avLst/>
          </a:prstGeom>
        </p:spPr>
      </p:pic>
    </p:spTree>
    <p:extLst>
      <p:ext uri="{BB962C8B-B14F-4D97-AF65-F5344CB8AC3E}">
        <p14:creationId xmlns:p14="http://schemas.microsoft.com/office/powerpoint/2010/main" val="39164570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20804039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401128"/>
            <a:ext cx="6083618" cy="4055745"/>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6200" y="1400400"/>
            <a:ext cx="6085800" cy="4057200"/>
          </a:xfrm>
          <a:prstGeom prst="rect">
            <a:avLst/>
          </a:prstGeom>
        </p:spPr>
      </p:pic>
    </p:spTree>
    <p:extLst>
      <p:ext uri="{BB962C8B-B14F-4D97-AF65-F5344CB8AC3E}">
        <p14:creationId xmlns:p14="http://schemas.microsoft.com/office/powerpoint/2010/main" val="157328988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6400" y="1423800"/>
            <a:ext cx="6015600" cy="4010400"/>
          </a:xfrm>
          <a:prstGeom prst="rect">
            <a:avLst/>
          </a:prstGeom>
        </p:spPr>
      </p:pic>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23988"/>
            <a:ext cx="6015038" cy="4010025"/>
          </a:xfrm>
          <a:prstGeom prst="rect">
            <a:avLst/>
          </a:prstGeom>
        </p:spPr>
      </p:pic>
    </p:spTree>
    <p:extLst>
      <p:ext uri="{BB962C8B-B14F-4D97-AF65-F5344CB8AC3E}">
        <p14:creationId xmlns:p14="http://schemas.microsoft.com/office/powerpoint/2010/main" val="35153874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910"/>
            <a:ext cx="6012180" cy="6012180"/>
          </a:xfrm>
          <a:prstGeom prst="rect">
            <a:avLst/>
          </a:prstGeom>
        </p:spPr>
      </p:pic>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0000" y="423000"/>
            <a:ext cx="6012000" cy="6012000"/>
          </a:xfrm>
          <a:prstGeom prst="rect">
            <a:avLst/>
          </a:prstGeom>
        </p:spPr>
      </p:pic>
    </p:spTree>
    <p:extLst>
      <p:ext uri="{BB962C8B-B14F-4D97-AF65-F5344CB8AC3E}">
        <p14:creationId xmlns:p14="http://schemas.microsoft.com/office/powerpoint/2010/main" val="334812186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58061420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Okrskové</a:t>
            </a:r>
            <a:r>
              <a:rPr lang="cs-CZ" dirty="0" smtClean="0"/>
              <a:t> </a:t>
            </a:r>
            <a:r>
              <a:rPr lang="cs-CZ" b="1" dirty="0" smtClean="0"/>
              <a:t>kolo požárního sportu - Chrášťovice</a:t>
            </a:r>
            <a:endParaRPr lang="cs-CZ" b="1" dirty="0"/>
          </a:p>
        </p:txBody>
      </p:sp>
      <p:sp>
        <p:nvSpPr>
          <p:cNvPr id="3" name="Zástupný symbol pro obsah 2"/>
          <p:cNvSpPr>
            <a:spLocks noGrp="1"/>
          </p:cNvSpPr>
          <p:nvPr>
            <p:ph idx="1"/>
          </p:nvPr>
        </p:nvSpPr>
        <p:spPr/>
        <p:txBody>
          <a:bodyPr/>
          <a:lstStyle/>
          <a:p>
            <a:r>
              <a:rPr lang="cs-CZ" dirty="0" smtClean="0"/>
              <a:t>14. května v Chrášťovicích</a:t>
            </a:r>
          </a:p>
          <a:p>
            <a:endParaRPr lang="cs-CZ" dirty="0" smtClean="0"/>
          </a:p>
          <a:p>
            <a:r>
              <a:rPr lang="cs-CZ" dirty="0" smtClean="0"/>
              <a:t>Zúčastněno:</a:t>
            </a:r>
          </a:p>
          <a:p>
            <a:pPr lvl="1"/>
            <a:r>
              <a:rPr lang="cs-CZ" dirty="0" smtClean="0"/>
              <a:t>9 družstev mužů </a:t>
            </a:r>
          </a:p>
          <a:p>
            <a:pPr lvl="1"/>
            <a:r>
              <a:rPr lang="cs-CZ" dirty="0" smtClean="0"/>
              <a:t>4 družstva žen </a:t>
            </a:r>
            <a:endParaRPr lang="cs-CZ" dirty="0"/>
          </a:p>
        </p:txBody>
      </p:sp>
      <p:sp>
        <p:nvSpPr>
          <p:cNvPr id="5" name="TextovéPole 4"/>
          <p:cNvSpPr txBox="1"/>
          <p:nvPr/>
        </p:nvSpPr>
        <p:spPr>
          <a:xfrm>
            <a:off x="0" y="180459"/>
            <a:ext cx="3519948" cy="369332"/>
          </a:xfrm>
          <a:prstGeom prst="rect">
            <a:avLst/>
          </a:prstGeom>
          <a:solidFill>
            <a:schemeClr val="accent1">
              <a:lumMod val="60000"/>
              <a:lumOff val="40000"/>
            </a:schemeClr>
          </a:solidFill>
        </p:spPr>
        <p:txBody>
          <a:bodyPr wrap="square" rtlCol="0">
            <a:spAutoFit/>
          </a:bodyPr>
          <a:lstStyle/>
          <a:p>
            <a:r>
              <a:rPr lang="cs-CZ" dirty="0" smtClean="0"/>
              <a:t>OKRSKOVÉ KOLO PS</a:t>
            </a:r>
            <a:endParaRPr lang="cs-CZ" dirty="0"/>
          </a:p>
        </p:txBody>
      </p:sp>
    </p:spTree>
    <p:extLst>
      <p:ext uri="{BB962C8B-B14F-4D97-AF65-F5344CB8AC3E}">
        <p14:creationId xmlns:p14="http://schemas.microsoft.com/office/powerpoint/2010/main" val="15176937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9535"/>
            <a:ext cx="6946900" cy="3126105"/>
          </a:xfrm>
          <a:prstGeom prst="rect">
            <a:avLst/>
          </a:prstGeom>
        </p:spPr>
      </p:pic>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6780" y="3280410"/>
            <a:ext cx="4770120" cy="3577590"/>
          </a:xfrm>
          <a:prstGeom prst="rect">
            <a:avLst/>
          </a:prstGeom>
        </p:spPr>
      </p:pic>
    </p:spTree>
    <p:extLst>
      <p:ext uri="{BB962C8B-B14F-4D97-AF65-F5344CB8AC3E}">
        <p14:creationId xmlns:p14="http://schemas.microsoft.com/office/powerpoint/2010/main" val="393700893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2633631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760" y="0"/>
            <a:ext cx="5143500" cy="6858000"/>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8395" y="0"/>
            <a:ext cx="5143500" cy="6858000"/>
          </a:xfrm>
          <a:prstGeom prst="rect">
            <a:avLst/>
          </a:prstGeom>
        </p:spPr>
      </p:pic>
    </p:spTree>
    <p:extLst>
      <p:ext uri="{BB962C8B-B14F-4D97-AF65-F5344CB8AC3E}">
        <p14:creationId xmlns:p14="http://schemas.microsoft.com/office/powerpoint/2010/main" val="352173293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52063039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165860"/>
            <a:ext cx="10058400" cy="4526280"/>
          </a:xfrm>
          <a:prstGeom prst="rect">
            <a:avLst/>
          </a:prstGeom>
        </p:spPr>
      </p:pic>
    </p:spTree>
    <p:extLst>
      <p:ext uri="{BB962C8B-B14F-4D97-AF65-F5344CB8AC3E}">
        <p14:creationId xmlns:p14="http://schemas.microsoft.com/office/powerpoint/2010/main" val="53537463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837" y="0"/>
            <a:ext cx="12182388" cy="6858000"/>
          </a:xfrm>
          <a:prstGeom prst="rect">
            <a:avLst/>
          </a:prstGeom>
        </p:spPr>
      </p:pic>
    </p:spTree>
    <p:extLst>
      <p:ext uri="{BB962C8B-B14F-4D97-AF65-F5344CB8AC3E}">
        <p14:creationId xmlns:p14="http://schemas.microsoft.com/office/powerpoint/2010/main" val="85497854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26520017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Taktické cvičení okrsku - Žebnice</a:t>
            </a:r>
            <a:endParaRPr lang="cs-CZ" b="1" dirty="0"/>
          </a:p>
        </p:txBody>
      </p:sp>
      <p:sp>
        <p:nvSpPr>
          <p:cNvPr id="3" name="Zástupný symbol pro obsah 2"/>
          <p:cNvSpPr>
            <a:spLocks noGrp="1"/>
          </p:cNvSpPr>
          <p:nvPr>
            <p:ph idx="1"/>
          </p:nvPr>
        </p:nvSpPr>
        <p:spPr/>
        <p:txBody>
          <a:bodyPr/>
          <a:lstStyle/>
          <a:p>
            <a:r>
              <a:rPr lang="cs-CZ" dirty="0" smtClean="0"/>
              <a:t>3. prosince v Žebnice</a:t>
            </a:r>
          </a:p>
          <a:p>
            <a:r>
              <a:rPr lang="cs-CZ" dirty="0" smtClean="0"/>
              <a:t>První pomoc</a:t>
            </a:r>
          </a:p>
          <a:p>
            <a:r>
              <a:rPr lang="cs-CZ" dirty="0" smtClean="0"/>
              <a:t>Vedení Bc. Ondřej Holeček</a:t>
            </a:r>
          </a:p>
          <a:p>
            <a:r>
              <a:rPr lang="cs-CZ" dirty="0" smtClean="0"/>
              <a:t>Účast 8 sborů okrsku Plasy</a:t>
            </a:r>
            <a:endParaRPr lang="cs-CZ" dirty="0"/>
          </a:p>
        </p:txBody>
      </p:sp>
      <p:sp>
        <p:nvSpPr>
          <p:cNvPr id="63" name="TextovéPole 62"/>
          <p:cNvSpPr txBox="1"/>
          <p:nvPr/>
        </p:nvSpPr>
        <p:spPr>
          <a:xfrm>
            <a:off x="0" y="180459"/>
            <a:ext cx="3519948" cy="369332"/>
          </a:xfrm>
          <a:prstGeom prst="rect">
            <a:avLst/>
          </a:prstGeom>
          <a:solidFill>
            <a:schemeClr val="accent1">
              <a:lumMod val="60000"/>
              <a:lumOff val="40000"/>
            </a:schemeClr>
          </a:solidFill>
        </p:spPr>
        <p:txBody>
          <a:bodyPr wrap="square" rtlCol="0">
            <a:spAutoFit/>
          </a:bodyPr>
          <a:lstStyle/>
          <a:p>
            <a:r>
              <a:rPr lang="cs-CZ" dirty="0" smtClean="0"/>
              <a:t>TAKTICKÉ CVIČENÍ</a:t>
            </a:r>
            <a:endParaRPr lang="cs-CZ" dirty="0"/>
          </a:p>
        </p:txBody>
      </p:sp>
    </p:spTree>
    <p:extLst>
      <p:ext uri="{BB962C8B-B14F-4D97-AF65-F5344CB8AC3E}">
        <p14:creationId xmlns:p14="http://schemas.microsoft.com/office/powerpoint/2010/main" val="25476092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47338235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1032171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spTree>
    <p:extLst>
      <p:ext uri="{BB962C8B-B14F-4D97-AF65-F5344CB8AC3E}">
        <p14:creationId xmlns:p14="http://schemas.microsoft.com/office/powerpoint/2010/main" val="252920421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Ostatní akce SDH okrsku Plasy</a:t>
            </a:r>
            <a:endParaRPr lang="cs-CZ" dirty="0"/>
          </a:p>
        </p:txBody>
      </p:sp>
      <p:sp>
        <p:nvSpPr>
          <p:cNvPr id="6" name="Zástupný symbol pro text 5"/>
          <p:cNvSpPr>
            <a:spLocks noGrp="1"/>
          </p:cNvSpPr>
          <p:nvPr>
            <p:ph idx="1"/>
          </p:nvPr>
        </p:nvSpPr>
        <p:spPr>
          <a:xfrm>
            <a:off x="838200" y="1430767"/>
            <a:ext cx="10515600" cy="4746196"/>
          </a:xfrm>
        </p:spPr>
        <p:txBody>
          <a:bodyPr>
            <a:normAutofit/>
          </a:bodyPr>
          <a:lstStyle/>
          <a:p>
            <a:r>
              <a:rPr lang="cs-CZ" dirty="0" smtClean="0"/>
              <a:t>SDH Babina</a:t>
            </a:r>
          </a:p>
          <a:p>
            <a:pPr lvl="1"/>
            <a:r>
              <a:rPr lang="cs-CZ" dirty="0" smtClean="0"/>
              <a:t>Masopust, Májka, Dětský den, Volejbalový turnaj, lampionový průvod</a:t>
            </a:r>
            <a:endParaRPr lang="cs-CZ" dirty="0"/>
          </a:p>
          <a:p>
            <a:r>
              <a:rPr lang="cs-CZ" dirty="0" smtClean="0"/>
              <a:t>SDH Horní Hradiště</a:t>
            </a:r>
          </a:p>
          <a:p>
            <a:pPr lvl="1"/>
            <a:r>
              <a:rPr lang="cs-CZ" dirty="0" smtClean="0"/>
              <a:t>Masopust, Májka, ZČHL, jízda přes rybník, posezení u dechovky</a:t>
            </a:r>
          </a:p>
          <a:p>
            <a:r>
              <a:rPr lang="cs-CZ" dirty="0" smtClean="0"/>
              <a:t>SDH Chrášťovice</a:t>
            </a:r>
          </a:p>
          <a:p>
            <a:pPr lvl="1"/>
            <a:r>
              <a:rPr lang="cs-CZ" dirty="0" smtClean="0"/>
              <a:t>Masopust, Májka, výstavba sportoviště, fotbalové utkání, oprava PS12</a:t>
            </a:r>
          </a:p>
          <a:p>
            <a:r>
              <a:rPr lang="cs-CZ" dirty="0" smtClean="0"/>
              <a:t>SDH Kaznějov</a:t>
            </a:r>
          </a:p>
          <a:p>
            <a:pPr lvl="1"/>
            <a:r>
              <a:rPr lang="cs-CZ" dirty="0" smtClean="0"/>
              <a:t>Charitativní den s hasiči, Májka, slavnosti Litoměřice, Květinový den</a:t>
            </a:r>
          </a:p>
          <a:p>
            <a:r>
              <a:rPr lang="cs-CZ" dirty="0" smtClean="0"/>
              <a:t> SDH Mladotice</a:t>
            </a:r>
          </a:p>
          <a:p>
            <a:pPr lvl="1"/>
            <a:r>
              <a:rPr lang="cs-CZ" dirty="0" smtClean="0"/>
              <a:t>Májka, čištění požární nádrže</a:t>
            </a:r>
          </a:p>
          <a:p>
            <a:endParaRPr lang="cs-CZ"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3462" y="242027"/>
            <a:ext cx="1698261" cy="1567315"/>
          </a:xfrm>
          <a:prstGeom prst="rect">
            <a:avLst/>
          </a:prstGeom>
        </p:spPr>
      </p:pic>
      <p:sp>
        <p:nvSpPr>
          <p:cNvPr id="5" name="TextovéPole 4"/>
          <p:cNvSpPr txBox="1"/>
          <p:nvPr/>
        </p:nvSpPr>
        <p:spPr>
          <a:xfrm>
            <a:off x="0" y="180459"/>
            <a:ext cx="3519948" cy="369332"/>
          </a:xfrm>
          <a:prstGeom prst="rect">
            <a:avLst/>
          </a:prstGeom>
          <a:solidFill>
            <a:schemeClr val="accent1">
              <a:lumMod val="60000"/>
              <a:lumOff val="40000"/>
            </a:schemeClr>
          </a:solidFill>
        </p:spPr>
        <p:txBody>
          <a:bodyPr wrap="square" rtlCol="0">
            <a:spAutoFit/>
          </a:bodyPr>
          <a:lstStyle/>
          <a:p>
            <a:r>
              <a:rPr lang="cs-CZ" dirty="0" smtClean="0"/>
              <a:t>OSTATNÍ AKCE</a:t>
            </a:r>
            <a:endParaRPr lang="cs-CZ" dirty="0"/>
          </a:p>
        </p:txBody>
      </p:sp>
    </p:spTree>
    <p:extLst>
      <p:ext uri="{BB962C8B-B14F-4D97-AF65-F5344CB8AC3E}">
        <p14:creationId xmlns:p14="http://schemas.microsoft.com/office/powerpoint/2010/main" val="2702991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Ostatní akce SDH okrsku Plasy</a:t>
            </a:r>
            <a:endParaRPr lang="cs-CZ" dirty="0"/>
          </a:p>
        </p:txBody>
      </p:sp>
      <p:sp>
        <p:nvSpPr>
          <p:cNvPr id="6" name="Zástupný symbol pro text 5"/>
          <p:cNvSpPr>
            <a:spLocks noGrp="1"/>
          </p:cNvSpPr>
          <p:nvPr>
            <p:ph idx="1"/>
          </p:nvPr>
        </p:nvSpPr>
        <p:spPr>
          <a:xfrm>
            <a:off x="838200" y="1430767"/>
            <a:ext cx="10515600" cy="4746196"/>
          </a:xfrm>
        </p:spPr>
        <p:txBody>
          <a:bodyPr>
            <a:normAutofit/>
          </a:bodyPr>
          <a:lstStyle/>
          <a:p>
            <a:r>
              <a:rPr lang="cs-CZ" dirty="0" smtClean="0"/>
              <a:t>SDH Ondřejov</a:t>
            </a:r>
            <a:endParaRPr lang="cs-CZ" dirty="0"/>
          </a:p>
          <a:p>
            <a:pPr lvl="1"/>
            <a:r>
              <a:rPr lang="cs-CZ" dirty="0" smtClean="0"/>
              <a:t>Májka, Ondřejovské kulturní odpoledne OKO</a:t>
            </a:r>
          </a:p>
          <a:p>
            <a:r>
              <a:rPr lang="cs-CZ" dirty="0" smtClean="0"/>
              <a:t>SDH Pláně</a:t>
            </a:r>
          </a:p>
          <a:p>
            <a:pPr lvl="1"/>
            <a:r>
              <a:rPr lang="cs-CZ" dirty="0" smtClean="0"/>
              <a:t>Májka, Masopust pořádaný na masopustní úterý</a:t>
            </a:r>
          </a:p>
          <a:p>
            <a:r>
              <a:rPr lang="cs-CZ" dirty="0" smtClean="0"/>
              <a:t>SDH Rybnice</a:t>
            </a:r>
          </a:p>
          <a:p>
            <a:pPr lvl="1"/>
            <a:r>
              <a:rPr lang="cs-CZ" dirty="0" smtClean="0"/>
              <a:t>Májka, pohádková cesta, Gumovka, novoroční pochod</a:t>
            </a:r>
          </a:p>
          <a:p>
            <a:r>
              <a:rPr lang="cs-CZ" dirty="0" smtClean="0"/>
              <a:t>SDH Žebnice</a:t>
            </a:r>
          </a:p>
          <a:p>
            <a:pPr lvl="1"/>
            <a:r>
              <a:rPr lang="cs-CZ" dirty="0" smtClean="0"/>
              <a:t>Masopust, Májka, dětské sportovní odpoledne, turnaj v minigolfu, </a:t>
            </a:r>
            <a:r>
              <a:rPr lang="cs-CZ" dirty="0" err="1" smtClean="0"/>
              <a:t>traktoriáda</a:t>
            </a:r>
            <a:r>
              <a:rPr lang="cs-CZ" dirty="0" smtClean="0"/>
              <a:t> </a:t>
            </a:r>
          </a:p>
          <a:p>
            <a:endParaRPr lang="cs-CZ"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3462" y="242027"/>
            <a:ext cx="1698261" cy="1567315"/>
          </a:xfrm>
          <a:prstGeom prst="rect">
            <a:avLst/>
          </a:prstGeom>
        </p:spPr>
      </p:pic>
      <p:sp>
        <p:nvSpPr>
          <p:cNvPr id="5" name="TextovéPole 4"/>
          <p:cNvSpPr txBox="1"/>
          <p:nvPr/>
        </p:nvSpPr>
        <p:spPr>
          <a:xfrm>
            <a:off x="0" y="180459"/>
            <a:ext cx="3519948" cy="369332"/>
          </a:xfrm>
          <a:prstGeom prst="rect">
            <a:avLst/>
          </a:prstGeom>
          <a:solidFill>
            <a:schemeClr val="accent1">
              <a:lumMod val="60000"/>
              <a:lumOff val="40000"/>
            </a:schemeClr>
          </a:solidFill>
        </p:spPr>
        <p:txBody>
          <a:bodyPr wrap="square" rtlCol="0">
            <a:spAutoFit/>
          </a:bodyPr>
          <a:lstStyle/>
          <a:p>
            <a:r>
              <a:rPr lang="cs-CZ" dirty="0" smtClean="0"/>
              <a:t>OSTATNÍ AKCE</a:t>
            </a:r>
            <a:endParaRPr lang="cs-CZ" dirty="0"/>
          </a:p>
        </p:txBody>
      </p:sp>
    </p:spTree>
    <p:extLst>
      <p:ext uri="{BB962C8B-B14F-4D97-AF65-F5344CB8AC3E}">
        <p14:creationId xmlns:p14="http://schemas.microsoft.com/office/powerpoint/2010/main" val="2175029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796" y="0"/>
            <a:ext cx="5143500" cy="6858000"/>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2696" y="0"/>
            <a:ext cx="5143500" cy="6858000"/>
          </a:xfrm>
          <a:prstGeom prst="rect">
            <a:avLst/>
          </a:prstGeom>
        </p:spPr>
      </p:pic>
    </p:spTree>
    <p:extLst>
      <p:ext uri="{BB962C8B-B14F-4D97-AF65-F5344CB8AC3E}">
        <p14:creationId xmlns:p14="http://schemas.microsoft.com/office/powerpoint/2010/main" val="23919700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790" y="0"/>
            <a:ext cx="7170420" cy="3305563"/>
          </a:xfrm>
          <a:prstGeom prst="rect">
            <a:avLst/>
          </a:prstGeom>
        </p:spPr>
      </p:pic>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7736" y="3337560"/>
            <a:ext cx="7636529" cy="3520440"/>
          </a:xfrm>
          <a:prstGeom prst="rect">
            <a:avLst/>
          </a:prstGeom>
        </p:spPr>
      </p:pic>
    </p:spTree>
    <p:extLst>
      <p:ext uri="{BB962C8B-B14F-4D97-AF65-F5344CB8AC3E}">
        <p14:creationId xmlns:p14="http://schemas.microsoft.com/office/powerpoint/2010/main" val="401952574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9120"/>
            <a:ext cx="7599680" cy="5699760"/>
          </a:xfrm>
          <a:prstGeom prst="rect">
            <a:avLst/>
          </a:prstGeom>
        </p:spPr>
      </p:pic>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8100" y="0"/>
            <a:ext cx="3855749" cy="6858000"/>
          </a:xfrm>
          <a:prstGeom prst="rect">
            <a:avLst/>
          </a:prstGeom>
        </p:spPr>
      </p:pic>
    </p:spTree>
    <p:extLst>
      <p:ext uri="{BB962C8B-B14F-4D97-AF65-F5344CB8AC3E}">
        <p14:creationId xmlns:p14="http://schemas.microsoft.com/office/powerpoint/2010/main" val="143416783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7786" cy="6858000"/>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4904" y="0"/>
            <a:ext cx="5143500" cy="6858000"/>
          </a:xfrm>
          <a:prstGeom prst="rect">
            <a:avLst/>
          </a:prstGeom>
        </p:spPr>
      </p:pic>
    </p:spTree>
    <p:extLst>
      <p:ext uri="{BB962C8B-B14F-4D97-AF65-F5344CB8AC3E}">
        <p14:creationId xmlns:p14="http://schemas.microsoft.com/office/powerpoint/2010/main" val="207273114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6148"/>
            <a:ext cx="12192000" cy="5625703"/>
          </a:xfrm>
          <a:prstGeom prst="rect">
            <a:avLst/>
          </a:prstGeom>
        </p:spPr>
      </p:pic>
    </p:spTree>
    <p:extLst>
      <p:ext uri="{BB962C8B-B14F-4D97-AF65-F5344CB8AC3E}">
        <p14:creationId xmlns:p14="http://schemas.microsoft.com/office/powerpoint/2010/main" val="48057092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709" y="0"/>
            <a:ext cx="9174582" cy="6858000"/>
          </a:xfrm>
          <a:prstGeom prst="rect">
            <a:avLst/>
          </a:prstGeom>
        </p:spPr>
      </p:pic>
    </p:spTree>
    <p:extLst>
      <p:ext uri="{BB962C8B-B14F-4D97-AF65-F5344CB8AC3E}">
        <p14:creationId xmlns:p14="http://schemas.microsoft.com/office/powerpoint/2010/main" val="134815763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9840" y="1090800"/>
            <a:ext cx="6235200" cy="4676400"/>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91565"/>
            <a:ext cx="6233160" cy="4674870"/>
          </a:xfrm>
          <a:prstGeom prst="rect">
            <a:avLst/>
          </a:prstGeom>
        </p:spPr>
      </p:pic>
    </p:spTree>
    <p:extLst>
      <p:ext uri="{BB962C8B-B14F-4D97-AF65-F5344CB8AC3E}">
        <p14:creationId xmlns:p14="http://schemas.microsoft.com/office/powerpoint/2010/main" val="252784027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3722"/>
            <a:ext cx="5934075" cy="4450556"/>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920" y="1204200"/>
            <a:ext cx="5932799" cy="4449600"/>
          </a:xfrm>
          <a:prstGeom prst="rect">
            <a:avLst/>
          </a:prstGeom>
        </p:spPr>
      </p:pic>
    </p:spTree>
    <p:extLst>
      <p:ext uri="{BB962C8B-B14F-4D97-AF65-F5344CB8AC3E}">
        <p14:creationId xmlns:p14="http://schemas.microsoft.com/office/powerpoint/2010/main" val="268591368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20254000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2">
            <a:extLst>
              <a:ext uri="{28A0092B-C50C-407E-A947-70E740481C1C}">
                <a14:useLocalDpi xmlns:a14="http://schemas.microsoft.com/office/drawing/2010/main" val="0"/>
              </a:ext>
            </a:extLst>
          </a:blip>
          <a:srcRect l="34166"/>
          <a:stretch/>
        </p:blipFill>
        <p:spPr>
          <a:xfrm>
            <a:off x="8502777" y="0"/>
            <a:ext cx="6019800" cy="6858000"/>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73" y="0"/>
            <a:ext cx="3861054" cy="6858000"/>
          </a:xfrm>
          <a:prstGeom prst="rect">
            <a:avLst/>
          </a:prstGeom>
        </p:spPr>
      </p:pic>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6725" y="0"/>
            <a:ext cx="3861054" cy="6858000"/>
          </a:xfrm>
          <a:prstGeom prst="rect">
            <a:avLst/>
          </a:prstGeom>
        </p:spPr>
      </p:pic>
    </p:spTree>
    <p:extLst>
      <p:ext uri="{BB962C8B-B14F-4D97-AF65-F5344CB8AC3E}">
        <p14:creationId xmlns:p14="http://schemas.microsoft.com/office/powerpoint/2010/main" val="58951120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9341" y="1398600"/>
            <a:ext cx="6091201" cy="4060800"/>
          </a:xfrm>
          <a:prstGeom prst="rect">
            <a:avLst/>
          </a:prstGeom>
        </p:spPr>
      </p:pic>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99223"/>
            <a:ext cx="6089333" cy="4059555"/>
          </a:xfrm>
          <a:prstGeom prst="rect">
            <a:avLst/>
          </a:prstGeom>
        </p:spPr>
      </p:pic>
    </p:spTree>
    <p:extLst>
      <p:ext uri="{BB962C8B-B14F-4D97-AF65-F5344CB8AC3E}">
        <p14:creationId xmlns:p14="http://schemas.microsoft.com/office/powerpoint/2010/main" val="107822490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335" y="169501"/>
            <a:ext cx="11575473" cy="6511204"/>
          </a:xfrm>
          <a:prstGeom prst="rect">
            <a:avLst/>
          </a:prstGeom>
        </p:spPr>
      </p:pic>
    </p:spTree>
    <p:extLst>
      <p:ext uri="{BB962C8B-B14F-4D97-AF65-F5344CB8AC3E}">
        <p14:creationId xmlns:p14="http://schemas.microsoft.com/office/powerpoint/2010/main" val="381939911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4"/>
            <a:ext cx="6135934" cy="4089600"/>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5660" y="-284"/>
            <a:ext cx="4871132" cy="4089315"/>
          </a:xfrm>
          <a:prstGeom prst="rect">
            <a:avLst/>
          </a:prstGeom>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0510" y="4171352"/>
            <a:ext cx="4030980" cy="2686648"/>
          </a:xfrm>
          <a:prstGeom prst="rect">
            <a:avLst/>
          </a:prstGeom>
        </p:spPr>
      </p:pic>
    </p:spTree>
    <p:extLst>
      <p:ext uri="{BB962C8B-B14F-4D97-AF65-F5344CB8AC3E}">
        <p14:creationId xmlns:p14="http://schemas.microsoft.com/office/powerpoint/2010/main" val="170432235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67742" y="2576310"/>
            <a:ext cx="10515600" cy="1325563"/>
          </a:xfrm>
        </p:spPr>
        <p:txBody>
          <a:bodyPr/>
          <a:lstStyle/>
          <a:p>
            <a:r>
              <a:rPr lang="cs-CZ" dirty="0" smtClean="0"/>
              <a:t>Děkuji za pozornost.</a:t>
            </a:r>
            <a:endParaRPr lang="cs-CZ" dirty="0"/>
          </a:p>
        </p:txBody>
      </p:sp>
      <p:sp>
        <p:nvSpPr>
          <p:cNvPr id="3" name="Zástupný symbol pro obsah 2"/>
          <p:cNvSpPr>
            <a:spLocks noGrp="1"/>
          </p:cNvSpPr>
          <p:nvPr>
            <p:ph idx="1"/>
          </p:nvPr>
        </p:nvSpPr>
        <p:spPr/>
        <p:txBody>
          <a:bodyPr/>
          <a:lstStyle/>
          <a:p>
            <a:endParaRPr lang="cs-CZ"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3462" y="242027"/>
            <a:ext cx="1698261" cy="1567315"/>
          </a:xfrm>
          <a:prstGeom prst="rect">
            <a:avLst/>
          </a:prstGeom>
        </p:spPr>
      </p:pic>
      <p:sp>
        <p:nvSpPr>
          <p:cNvPr id="5" name="Podnadpis 2"/>
          <p:cNvSpPr txBox="1">
            <a:spLocks/>
          </p:cNvSpPr>
          <p:nvPr/>
        </p:nvSpPr>
        <p:spPr>
          <a:xfrm>
            <a:off x="2861187" y="6079766"/>
            <a:ext cx="9144000" cy="5570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cs-CZ" dirty="0" smtClean="0"/>
              <a:t>Ing. Michal Soukup</a:t>
            </a:r>
            <a:endParaRPr lang="cs-CZ" dirty="0"/>
          </a:p>
        </p:txBody>
      </p:sp>
    </p:spTree>
    <p:extLst>
      <p:ext uri="{BB962C8B-B14F-4D97-AF65-F5344CB8AC3E}">
        <p14:creationId xmlns:p14="http://schemas.microsoft.com/office/powerpoint/2010/main" val="23220560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SDH Kaznějov</a:t>
            </a:r>
            <a:endParaRPr lang="cs-CZ" b="1" dirty="0"/>
          </a:p>
        </p:txBody>
      </p:sp>
      <p:pic>
        <p:nvPicPr>
          <p:cNvPr id="10" name="Obráze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3462" y="242027"/>
            <a:ext cx="1698261" cy="1567315"/>
          </a:xfrm>
          <a:prstGeom prst="rect">
            <a:avLst/>
          </a:prstGeom>
        </p:spPr>
      </p:pic>
      <p:sp>
        <p:nvSpPr>
          <p:cNvPr id="11" name="TextovéPole 10"/>
          <p:cNvSpPr txBox="1"/>
          <p:nvPr/>
        </p:nvSpPr>
        <p:spPr>
          <a:xfrm>
            <a:off x="0" y="180459"/>
            <a:ext cx="3519948" cy="369332"/>
          </a:xfrm>
          <a:prstGeom prst="rect">
            <a:avLst/>
          </a:prstGeom>
          <a:solidFill>
            <a:schemeClr val="accent1">
              <a:lumMod val="60000"/>
              <a:lumOff val="40000"/>
            </a:schemeClr>
          </a:solidFill>
        </p:spPr>
        <p:txBody>
          <a:bodyPr wrap="square" rtlCol="0">
            <a:spAutoFit/>
          </a:bodyPr>
          <a:lstStyle/>
          <a:p>
            <a:r>
              <a:rPr lang="cs-CZ" dirty="0" smtClean="0"/>
              <a:t>ZÁSAHOVÁ ČINNOST</a:t>
            </a:r>
            <a:endParaRPr lang="cs-CZ" dirty="0"/>
          </a:p>
        </p:txBody>
      </p:sp>
      <p:graphicFrame>
        <p:nvGraphicFramePr>
          <p:cNvPr id="12" name="Tabulka 11"/>
          <p:cNvGraphicFramePr>
            <a:graphicFrameLocks noGrp="1"/>
          </p:cNvGraphicFramePr>
          <p:nvPr>
            <p:extLst>
              <p:ext uri="{D42A27DB-BD31-4B8C-83A1-F6EECF244321}">
                <p14:modId xmlns:p14="http://schemas.microsoft.com/office/powerpoint/2010/main" val="964049541"/>
              </p:ext>
            </p:extLst>
          </p:nvPr>
        </p:nvGraphicFramePr>
        <p:xfrm>
          <a:off x="838200" y="1825625"/>
          <a:ext cx="6134484" cy="2091844"/>
        </p:xfrm>
        <a:graphic>
          <a:graphicData uri="http://schemas.openxmlformats.org/drawingml/2006/table">
            <a:tbl>
              <a:tblPr firstRow="1" bandRow="1">
                <a:tableStyleId>{073A0DAA-6AF3-43AB-8588-CEC1D06C72B9}</a:tableStyleId>
              </a:tblPr>
              <a:tblGrid>
                <a:gridCol w="3931459">
                  <a:extLst>
                    <a:ext uri="{9D8B030D-6E8A-4147-A177-3AD203B41FA5}">
                      <a16:colId xmlns:a16="http://schemas.microsoft.com/office/drawing/2014/main" val="1609206431"/>
                    </a:ext>
                  </a:extLst>
                </a:gridCol>
                <a:gridCol w="2203025">
                  <a:extLst>
                    <a:ext uri="{9D8B030D-6E8A-4147-A177-3AD203B41FA5}">
                      <a16:colId xmlns:a16="http://schemas.microsoft.com/office/drawing/2014/main" val="3567743207"/>
                    </a:ext>
                  </a:extLst>
                </a:gridCol>
              </a:tblGrid>
              <a:tr h="517570">
                <a:tc>
                  <a:txBody>
                    <a:bodyPr/>
                    <a:lstStyle/>
                    <a:p>
                      <a:r>
                        <a:rPr lang="cs-CZ" sz="2400" dirty="0" smtClean="0"/>
                        <a:t>Typ události</a:t>
                      </a:r>
                      <a:endParaRPr lang="cs-CZ" sz="2400" dirty="0"/>
                    </a:p>
                  </a:txBody>
                  <a:tcPr/>
                </a:tc>
                <a:tc>
                  <a:txBody>
                    <a:bodyPr/>
                    <a:lstStyle/>
                    <a:p>
                      <a:r>
                        <a:rPr lang="cs-CZ" sz="2400" dirty="0" smtClean="0"/>
                        <a:t>Počet událostí</a:t>
                      </a:r>
                      <a:endParaRPr lang="cs-CZ" sz="2400" dirty="0"/>
                    </a:p>
                  </a:txBody>
                  <a:tcPr/>
                </a:tc>
                <a:extLst>
                  <a:ext uri="{0D108BD9-81ED-4DB2-BD59-A6C34878D82A}">
                    <a16:rowId xmlns:a16="http://schemas.microsoft.com/office/drawing/2014/main" val="1194836997"/>
                  </a:ext>
                </a:extLst>
              </a:tr>
              <a:tr h="524758">
                <a:tc>
                  <a:txBody>
                    <a:bodyPr/>
                    <a:lstStyle/>
                    <a:p>
                      <a:r>
                        <a:rPr lang="cs-CZ" sz="2400" dirty="0" smtClean="0"/>
                        <a:t>Požár</a:t>
                      </a:r>
                      <a:endParaRPr lang="cs-CZ" sz="2400" dirty="0"/>
                    </a:p>
                  </a:txBody>
                  <a:tcPr/>
                </a:tc>
                <a:tc>
                  <a:txBody>
                    <a:bodyPr/>
                    <a:lstStyle/>
                    <a:p>
                      <a:r>
                        <a:rPr lang="cs-CZ" sz="2400" dirty="0" smtClean="0"/>
                        <a:t>7</a:t>
                      </a:r>
                    </a:p>
                  </a:txBody>
                  <a:tcPr/>
                </a:tc>
                <a:extLst>
                  <a:ext uri="{0D108BD9-81ED-4DB2-BD59-A6C34878D82A}">
                    <a16:rowId xmlns:a16="http://schemas.microsoft.com/office/drawing/2014/main" val="1220578419"/>
                  </a:ext>
                </a:extLst>
              </a:tr>
              <a:tr h="524758">
                <a:tc>
                  <a:txBody>
                    <a:bodyPr/>
                    <a:lstStyle/>
                    <a:p>
                      <a:r>
                        <a:rPr lang="cs-CZ" sz="2400" dirty="0" smtClean="0"/>
                        <a:t>Dopravní</a:t>
                      </a:r>
                      <a:r>
                        <a:rPr lang="cs-CZ" sz="2400" baseline="0" dirty="0" smtClean="0"/>
                        <a:t> nehoda</a:t>
                      </a:r>
                      <a:endParaRPr lang="cs-CZ" sz="2400" dirty="0"/>
                    </a:p>
                  </a:txBody>
                  <a:tcPr/>
                </a:tc>
                <a:tc>
                  <a:txBody>
                    <a:bodyPr/>
                    <a:lstStyle/>
                    <a:p>
                      <a:r>
                        <a:rPr lang="cs-CZ" sz="2400" dirty="0" smtClean="0"/>
                        <a:t>1</a:t>
                      </a:r>
                      <a:endParaRPr lang="cs-CZ" sz="2400" dirty="0"/>
                    </a:p>
                  </a:txBody>
                  <a:tcPr/>
                </a:tc>
                <a:extLst>
                  <a:ext uri="{0D108BD9-81ED-4DB2-BD59-A6C34878D82A}">
                    <a16:rowId xmlns:a16="http://schemas.microsoft.com/office/drawing/2014/main" val="3576088735"/>
                  </a:ext>
                </a:extLst>
              </a:tr>
              <a:tr h="524758">
                <a:tc>
                  <a:txBody>
                    <a:bodyPr/>
                    <a:lstStyle/>
                    <a:p>
                      <a:r>
                        <a:rPr lang="cs-CZ" sz="2400" dirty="0" smtClean="0"/>
                        <a:t>Technická pomoc</a:t>
                      </a:r>
                      <a:endParaRPr lang="cs-CZ" sz="2400" dirty="0"/>
                    </a:p>
                  </a:txBody>
                  <a:tcPr/>
                </a:tc>
                <a:tc>
                  <a:txBody>
                    <a:bodyPr/>
                    <a:lstStyle/>
                    <a:p>
                      <a:r>
                        <a:rPr lang="cs-CZ" sz="2400" dirty="0" smtClean="0"/>
                        <a:t>5</a:t>
                      </a:r>
                      <a:endParaRPr lang="cs-CZ" sz="2400" dirty="0"/>
                    </a:p>
                  </a:txBody>
                  <a:tcPr/>
                </a:tc>
                <a:extLst>
                  <a:ext uri="{0D108BD9-81ED-4DB2-BD59-A6C34878D82A}">
                    <a16:rowId xmlns:a16="http://schemas.microsoft.com/office/drawing/2014/main" val="1524672429"/>
                  </a:ext>
                </a:extLst>
              </a:tr>
            </a:tbl>
          </a:graphicData>
        </a:graphic>
      </p:graphicFrame>
    </p:spTree>
    <p:extLst>
      <p:ext uri="{BB962C8B-B14F-4D97-AF65-F5344CB8AC3E}">
        <p14:creationId xmlns:p14="http://schemas.microsoft.com/office/powerpoint/2010/main" val="2750228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70550037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63479"/>
            <a:ext cx="5774724" cy="4331043"/>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7600" y="1263600"/>
            <a:ext cx="5774400" cy="4330800"/>
          </a:xfrm>
          <a:prstGeom prst="rect">
            <a:avLst/>
          </a:prstGeom>
        </p:spPr>
      </p:pic>
    </p:spTree>
    <p:extLst>
      <p:ext uri="{BB962C8B-B14F-4D97-AF65-F5344CB8AC3E}">
        <p14:creationId xmlns:p14="http://schemas.microsoft.com/office/powerpoint/2010/main" val="327457859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5403</TotalTime>
  <Words>1775</Words>
  <Application>Microsoft Office PowerPoint</Application>
  <PresentationFormat>Širokoúhlá obrazovka</PresentationFormat>
  <Paragraphs>148</Paragraphs>
  <Slides>61</Slides>
  <Notes>13</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61</vt:i4>
      </vt:variant>
    </vt:vector>
  </HeadingPairs>
  <TitlesOfParts>
    <vt:vector size="65" baseType="lpstr">
      <vt:lpstr>Arial</vt:lpstr>
      <vt:lpstr>Calibri</vt:lpstr>
      <vt:lpstr>Calibri Light</vt:lpstr>
      <vt:lpstr>Motiv Office</vt:lpstr>
      <vt:lpstr>Zpráva velitele okrsku Plasy</vt:lpstr>
      <vt:lpstr>Úvod</vt:lpstr>
      <vt:lpstr>SDH Horní Hradiště</vt:lpstr>
      <vt:lpstr>Prezentace aplikace PowerPoint</vt:lpstr>
      <vt:lpstr>Prezentace aplikace PowerPoint</vt:lpstr>
      <vt:lpstr>Prezentace aplikace PowerPoint</vt:lpstr>
      <vt:lpstr>SDH Kaznějov</vt:lpstr>
      <vt:lpstr>Prezentace aplikace PowerPoint</vt:lpstr>
      <vt:lpstr>Prezentace aplikace PowerPoint</vt:lpstr>
      <vt:lpstr>Prezentace aplikace PowerPoint</vt:lpstr>
      <vt:lpstr>SDH Mladotice</vt:lpstr>
      <vt:lpstr>Prezentace aplikace PowerPoint</vt:lpstr>
      <vt:lpstr>Prezentace aplikace PowerPoint</vt:lpstr>
      <vt:lpstr>Prezentace aplikace PowerPoint</vt:lpstr>
      <vt:lpstr>Prezentace aplikace PowerPoint</vt:lpstr>
      <vt:lpstr>MH Horní Hradiště</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MH Kaznějov</vt:lpstr>
      <vt:lpstr>Prezentace aplikace PowerPoint</vt:lpstr>
      <vt:lpstr>Prezentace aplikace PowerPoint</vt:lpstr>
      <vt:lpstr>Prezentace aplikace PowerPoint</vt:lpstr>
      <vt:lpstr>Prezentace aplikace PowerPoint</vt:lpstr>
      <vt:lpstr>SDH Žebnice</vt:lpstr>
      <vt:lpstr>Prezentace aplikace PowerPoint</vt:lpstr>
      <vt:lpstr>Prezentace aplikace PowerPoint</vt:lpstr>
      <vt:lpstr>Prezentace aplikace PowerPoint</vt:lpstr>
      <vt:lpstr>Prezentace aplikace PowerPoint</vt:lpstr>
      <vt:lpstr>Prezentace aplikace PowerPoint</vt:lpstr>
      <vt:lpstr>Okrskové kolo požárního sportu - Chrášťovice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Taktické cvičení okrsku - Žebnice</vt:lpstr>
      <vt:lpstr>Prezentace aplikace PowerPoint</vt:lpstr>
      <vt:lpstr>Prezentace aplikace PowerPoint</vt:lpstr>
      <vt:lpstr>Prezentace aplikace PowerPoint</vt:lpstr>
      <vt:lpstr>Ostatní akce SDH okrsku Plasy</vt:lpstr>
      <vt:lpstr>Ostatní akce SDH okrsku Plasy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Děkuji za pozornost.</vt:lpstr>
    </vt:vector>
  </TitlesOfParts>
  <Company>SKODA ICT s.r.o.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Zpráva velitele okrsku Plasy</dc:title>
  <dc:creator>Soukup Michal</dc:creator>
  <cp:lastModifiedBy>Soukup Michal</cp:lastModifiedBy>
  <cp:revision>117</cp:revision>
  <dcterms:created xsi:type="dcterms:W3CDTF">2022-02-23T08:06:46Z</dcterms:created>
  <dcterms:modified xsi:type="dcterms:W3CDTF">2023-02-24T17:42:16Z</dcterms:modified>
</cp:coreProperties>
</file>